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jpeg" ContentType="image/jpeg"/>
  <Override PartName="/ppt/slides/slide21.xml" ContentType="application/vnd.openxmlformats-officedocument.presentationml.slide+xml"/>
  <Override PartName="/ppt/slides/slide2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de36d8ade2f4fa3" /><Relationship Type="http://schemas.openxmlformats.org/officeDocument/2006/relationships/extended-properties" Target="/docProps/app.xml" Id="Re7047e1c3c8442f4" /><Relationship Type="http://schemas.openxmlformats.org/officeDocument/2006/relationships/officeDocument" Target="/ppt/presentation.xml" Id="R3b977a05febe48c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00adc1d0a4496c"/>
  </p:sldMasterIdLst>
  <p:notesMasterIdLst>
    <p:notesMasterId xmlns:r="http://schemas.openxmlformats.org/officeDocument/2006/relationships" r:id="Rf92ea37f20074ad1"/>
  </p:notesMasterIdLst>
  <p:sldIdLst>
    <p:sldId xmlns:r="http://schemas.openxmlformats.org/officeDocument/2006/relationships" id="256" r:id="R16cfa2dc5d454813"/>
    <p:sldId xmlns:r="http://schemas.openxmlformats.org/officeDocument/2006/relationships" id="257" r:id="R8d1acc75f69f4a47"/>
    <p:sldId xmlns:r="http://schemas.openxmlformats.org/officeDocument/2006/relationships" id="258" r:id="Rfeb5763635dd4ede"/>
    <p:sldId xmlns:r="http://schemas.openxmlformats.org/officeDocument/2006/relationships" id="259" r:id="Rf5bff617c8d746b5"/>
    <p:sldId xmlns:ns1="http://schemas.openxmlformats.org/officeDocument/2006/relationships" id="10001" ns1:id="rIdAddedMedia1"/>
    <p:sldId xmlns:r="http://schemas.openxmlformats.org/officeDocument/2006/relationships" id="260" r:id="R74f5cb8c5f1a4966"/>
    <p:sldId xmlns:ns1="http://schemas.openxmlformats.org/officeDocument/2006/relationships" id="10003" ns1:id="rIdManufacturingProcess"/>
    <p:sldId xmlns:ns1="http://schemas.openxmlformats.org/officeDocument/2006/relationships" id="10004" ns1:id="rIdOriginalProcessImage"/>
    <p:sldId xmlns:r="http://schemas.openxmlformats.org/officeDocument/2006/relationships" id="261" r:id="Ra90a9d50a7234b48"/>
    <p:sldId xmlns:r="http://schemas.openxmlformats.org/officeDocument/2006/relationships" id="262" r:id="Rf893341414924195"/>
    <p:sldId xmlns:r="http://schemas.openxmlformats.org/officeDocument/2006/relationships" id="263" r:id="R192e540fec734f70"/>
    <p:sldId xmlns:r="http://schemas.openxmlformats.org/officeDocument/2006/relationships" id="264" r:id="R972c2335496849e1"/>
    <p:sldId xmlns:r="http://schemas.openxmlformats.org/officeDocument/2006/relationships" id="265" r:id="Rcffc31e1423944db"/>
    <p:sldId xmlns:r="http://schemas.openxmlformats.org/officeDocument/2006/relationships" id="266" r:id="R3aa1b925a26944b6"/>
    <p:sldId xmlns:r="http://schemas.openxmlformats.org/officeDocument/2006/relationships" id="267" r:id="Rdfd57abf68d5492a"/>
    <p:sldId xmlns:r="http://schemas.openxmlformats.org/officeDocument/2006/relationships" id="268" r:id="R55f4aceae6964e28"/>
    <p:sldId xmlns:r="http://schemas.openxmlformats.org/officeDocument/2006/relationships" id="270" r:id="R8471da1007004687"/>
    <p:sldId xmlns:r="http://schemas.openxmlformats.org/officeDocument/2006/relationships" id="271" r:id="R381125c52aeb4ab7"/>
    <p:sldId xmlns:r="http://schemas.openxmlformats.org/officeDocument/2006/relationships" id="272" r:id="R04bf942412394917"/>
    <p:sldId xmlns:r="http://schemas.openxmlformats.org/officeDocument/2006/relationships" id="273" r:id="Rfac2c4c88f4848dc"/>
    <p:sldId xmlns:ns1="http://schemas.openxmlformats.org/officeDocument/2006/relationships" id="10002" ns1:id="rIdAddedMedia2"/>
    <p:sldId xmlns:r="http://schemas.openxmlformats.org/officeDocument/2006/relationships" id="269" r:id="R3f99f1944a424fe9"/>
  </p:sldIdLst>
  <p:sldSz cx="20821650" cy="1171575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4c01b7e2e49a4912"/><Relationship Type="http://schemas.openxmlformats.org/officeDocument/2006/relationships/slideMaster" Target="/ppt/slideMasters/slideMaster1.xml" Id="Re000adc1d0a4496c"/><Relationship Type="http://schemas.openxmlformats.org/officeDocument/2006/relationships/notesMaster" Target="/ppt/notesMasters/notesMaster1.xml" Id="Rf92ea37f20074ad1"/><Relationship Type="http://schemas.openxmlformats.org/officeDocument/2006/relationships/presProps" Target="/ppt/presProps.xml" Id="Rf3b9d68488a343e4"/><Relationship Type="http://schemas.openxmlformats.org/officeDocument/2006/relationships/tableStyles" Target="/ppt/tableStyles.xml" Id="R630b7198a81e42c9"/><Relationship Type="http://schemas.openxmlformats.org/officeDocument/2006/relationships/slide" Target="/ppt/slides/slide1.xml" Id="R16cfa2dc5d454813"/><Relationship Type="http://schemas.openxmlformats.org/officeDocument/2006/relationships/slide" Target="/ppt/slides/slide2.xml" Id="R8d1acc75f69f4a47"/><Relationship Type="http://schemas.openxmlformats.org/officeDocument/2006/relationships/slide" Target="/ppt/slides/slide3.xml" Id="Rfeb5763635dd4ede"/><Relationship Type="http://schemas.openxmlformats.org/officeDocument/2006/relationships/slide" Target="/ppt/slides/slide4.xml" Id="Rf5bff617c8d746b5"/><Relationship Type="http://schemas.openxmlformats.org/officeDocument/2006/relationships/slide" Target="/ppt/slides/slide5.xml" Id="R74f5cb8c5f1a4966"/><Relationship Type="http://schemas.openxmlformats.org/officeDocument/2006/relationships/slide" Target="/ppt/slides/slide6.xml" Id="Ra90a9d50a7234b48"/><Relationship Type="http://schemas.openxmlformats.org/officeDocument/2006/relationships/slide" Target="/ppt/slides/slide7.xml" Id="Rf893341414924195"/><Relationship Type="http://schemas.openxmlformats.org/officeDocument/2006/relationships/slide" Target="/ppt/slides/slide8.xml" Id="R192e540fec734f70"/><Relationship Type="http://schemas.openxmlformats.org/officeDocument/2006/relationships/slide" Target="/ppt/slides/slide9.xml" Id="R972c2335496849e1"/><Relationship Type="http://schemas.openxmlformats.org/officeDocument/2006/relationships/slide" Target="/ppt/slides/slide10.xml" Id="Rcffc31e1423944db"/><Relationship Type="http://schemas.openxmlformats.org/officeDocument/2006/relationships/slide" Target="/ppt/slides/slide11.xml" Id="R3aa1b925a26944b6"/><Relationship Type="http://schemas.openxmlformats.org/officeDocument/2006/relationships/slide" Target="/ppt/slides/slide12.xml" Id="Rdfd57abf68d5492a"/><Relationship Type="http://schemas.openxmlformats.org/officeDocument/2006/relationships/slide" Target="/ppt/slides/slide13.xml" Id="R55f4aceae6964e28"/><Relationship Type="http://schemas.openxmlformats.org/officeDocument/2006/relationships/slide" Target="/ppt/slides/slide14.xml" Id="R3f99f1944a424fe9"/><Relationship Type="http://schemas.openxmlformats.org/officeDocument/2006/relationships/slide" Target="/ppt/slides/slide15.xml" Id="R8471da1007004687"/><Relationship Type="http://schemas.openxmlformats.org/officeDocument/2006/relationships/slide" Target="/ppt/slides/slide16.xml" Id="R381125c52aeb4ab7"/><Relationship Type="http://schemas.openxmlformats.org/officeDocument/2006/relationships/slide" Target="/ppt/slides/slide17.xml" Id="R04bf942412394917"/><Relationship Type="http://schemas.openxmlformats.org/officeDocument/2006/relationships/slide" Target="/ppt/slides/slide18.xml" Id="Rfac2c4c88f4848dc"/><Relationship Id="rIdAddedMedia1" Type="http://schemas.openxmlformats.org/officeDocument/2006/relationships/slide" Target="slides/slide19.xml"/><Relationship Id="rIdAddedMedia2" Type="http://schemas.openxmlformats.org/officeDocument/2006/relationships/slide" Target="slides/slide20.xml"/><Relationship Id="rIdManufacturingProcess" Type="http://schemas.openxmlformats.org/officeDocument/2006/relationships/slide" Target="slides/slide21.xml"/><Relationship Id="rIdOriginalProcessImage" Type="http://schemas.openxmlformats.org/officeDocument/2006/relationships/slide" Target="slides/slide22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bda3ee260de4e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70d8351f4bd4139" /><Relationship Type="http://schemas.openxmlformats.org/officeDocument/2006/relationships/notesMaster" Target="/ppt/notesMasters/notesMaster1.xml" Id="R8fc602aaa0044b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9a30a21b2f44bf" /><Relationship Type="http://schemas.openxmlformats.org/officeDocument/2006/relationships/notesMaster" Target="/ppt/notesMasters/notesMaster1.xml" Id="R925f16b0a7cc415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78a955e82f7490b" /><Relationship Type="http://schemas.openxmlformats.org/officeDocument/2006/relationships/notesMaster" Target="/ppt/notesMasters/notesMaster1.xml" Id="Ra63ef4b9ba61490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b6c5510f32d47b9" /><Relationship Type="http://schemas.openxmlformats.org/officeDocument/2006/relationships/notesMaster" Target="/ppt/notesMasters/notesMaster1.xml" Id="R6228ad4e3b3f44e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6cd96baecfd4776" /><Relationship Type="http://schemas.openxmlformats.org/officeDocument/2006/relationships/notesMaster" Target="/ppt/notesMasters/notesMaster1.xml" Id="R0cfac4adcd5c4e4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843a881b6fb40f5" /><Relationship Type="http://schemas.openxmlformats.org/officeDocument/2006/relationships/notesMaster" Target="/ppt/notesMasters/notesMaster1.xml" Id="Rda7c698e730549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1296fc21ee444e" /><Relationship Type="http://schemas.openxmlformats.org/officeDocument/2006/relationships/notesMaster" Target="/ppt/notesMasters/notesMaster1.xml" Id="R7afaf674acec486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a3d3a4270284afd" /><Relationship Type="http://schemas.openxmlformats.org/officeDocument/2006/relationships/notesMaster" Target="/ppt/notesMasters/notesMaster1.xml" Id="Rfac6be7748044c1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09b542b74864feb" /><Relationship Type="http://schemas.openxmlformats.org/officeDocument/2006/relationships/notesMaster" Target="/ppt/notesMasters/notesMaster1.xml" Id="Rb94bbe345bf740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608ea5792944bea" /><Relationship Type="http://schemas.openxmlformats.org/officeDocument/2006/relationships/notesMaster" Target="/ppt/notesMasters/notesMaster1.xml" Id="R5a05866e70ac43d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ab9c0721b1b4be0" /><Relationship Type="http://schemas.openxmlformats.org/officeDocument/2006/relationships/notesMaster" Target="/ppt/notesMasters/notesMaster1.xml" Id="R4fe693f6197f485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da483561a3b4c5c" /><Relationship Type="http://schemas.openxmlformats.org/officeDocument/2006/relationships/notesMaster" Target="/ppt/notesMasters/notesMaster1.xml" Id="Rdfc335655d1b4a0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edc15fbf4a140de" /><Relationship Type="http://schemas.openxmlformats.org/officeDocument/2006/relationships/notesMaster" Target="/ppt/notesMasters/notesMaster1.xml" Id="R2a638d2279484e3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8dccf1828fa4dea" /><Relationship Type="http://schemas.openxmlformats.org/officeDocument/2006/relationships/notesMaster" Target="/ppt/notesMasters/notesMaster1.xml" Id="R3f85d2f6cf49452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e03d93d6d3f4f0c" /><Relationship Type="http://schemas.openxmlformats.org/officeDocument/2006/relationships/notesMaster" Target="/ppt/notesMasters/notesMaster1.xml" Id="R478d175e8f1f4bb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b18a619fb4344df" /><Relationship Type="http://schemas.openxmlformats.org/officeDocument/2006/relationships/notesMaster" Target="/ppt/notesMasters/notesMaster1.xml" Id="R8e47a862a632486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53b460f02b141b1" /><Relationship Type="http://schemas.openxmlformats.org/officeDocument/2006/relationships/notesMaster" Target="/ppt/notesMasters/notesMaster1.xml" Id="R7965eebe79734bc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3621f85e22c4e87" /><Relationship Type="http://schemas.openxmlformats.org/officeDocument/2006/relationships/notesMaster" Target="/ppt/notesMasters/notesMaster1.xml" Id="R6278a932bd9b4e9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eefc0f5ba94a3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a78166f2eb430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df997e3922450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364e034fd54418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c08ecb5d2641b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5679d832bb425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8D51638-7130-4567-B757-F4B80C364AC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082165" y="4425950"/>
            <a:ext cx="16657320" cy="1692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819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19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19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19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19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19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19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19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19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8198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29C644D-186B-47B5-A28E-38D79FD127E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3123248" y="6443663"/>
            <a:ext cx="14575155" cy="130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AD04776-B797-499B-97CB-C7760CCB63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2082165" y="4881563"/>
            <a:ext cx="1665732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717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17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17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17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17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17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17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17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17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17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584D80E-BFA4-45F8-A7C0-8C946D2EF46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171218" y="911225"/>
            <a:ext cx="18479214" cy="143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33DD1EE-2ECA-4AAC-B0F7-05A9A46A12E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171218" y="3254375"/>
            <a:ext cx="18479214" cy="728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90406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10947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31488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952030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472571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993112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513653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034195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554736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FFFB53B-1B88-4EA2-A92B-97571F05DD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171218" y="911225"/>
            <a:ext cx="18479214" cy="143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E4784D5-B397-4AAB-BE76-7DB49EEBFBD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171218" y="3254375"/>
            <a:ext cx="8588931" cy="728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90406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10947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31488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952030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472571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993112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513653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034195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554736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D5FF8DD-C930-4C93-9D4F-54F2305DD22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1061502" y="3254375"/>
            <a:ext cx="8588931" cy="728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90406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10947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31488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952030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472571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993112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513653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034195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554736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586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0F56659-A597-4347-80AC-9F08C9815D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171218" y="911225"/>
            <a:ext cx="18479214" cy="143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636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149FB83-0B93-4A7E-8BA3-6B26F6F7760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171218" y="3254375"/>
            <a:ext cx="8588931" cy="728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90406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910947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431488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952030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472571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993112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513653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4034195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554736" indent="-390406" algn="l">
              <a:lnSpc>
                <a:spcPct val="110000"/>
              </a:lnSpc>
              <a:spcBef>
                <a:spcPts val="0"/>
              </a:spcBef>
              <a:spcAft>
                <a:spcPts val="2049"/>
              </a:spcAft>
              <a:buChar char="•"/>
              <a:defRPr sz="384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c7f7a2c9d9c480d" /><Relationship Type="http://schemas.openxmlformats.org/officeDocument/2006/relationships/slideLayout" Target="/ppt/slideLayouts/slideLayout1.xml" Id="Rdf47e00b263643a8" /><Relationship Type="http://schemas.openxmlformats.org/officeDocument/2006/relationships/slideLayout" Target="/ppt/slideLayouts/slideLayout2.xml" Id="R78d396ec986241d7" /><Relationship Type="http://schemas.openxmlformats.org/officeDocument/2006/relationships/slideLayout" Target="/ppt/slideLayouts/slideLayout3.xml" Id="R841a3d0eafb44f11" /><Relationship Type="http://schemas.openxmlformats.org/officeDocument/2006/relationships/slideLayout" Target="/ppt/slideLayouts/slideLayout4.xml" Id="Rf9f52f8e80254baf" /><Relationship Type="http://schemas.openxmlformats.org/officeDocument/2006/relationships/slideLayout" Target="/ppt/slideLayouts/slideLayout5.xml" Id="R3b02fb99345646e8" /><Relationship Type="http://schemas.openxmlformats.org/officeDocument/2006/relationships/slideLayout" Target="/ppt/slideLayouts/slideLayout6.xml" Id="R61e755dbfc9440f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f47e00b263643a8"/>
    <p:sldLayoutId xmlns:r="http://schemas.openxmlformats.org/officeDocument/2006/relationships" id="2147483650" r:id="R78d396ec986241d7"/>
    <p:sldLayoutId xmlns:r="http://schemas.openxmlformats.org/officeDocument/2006/relationships" id="2147483651" r:id="R841a3d0eafb44f11"/>
    <p:sldLayoutId xmlns:r="http://schemas.openxmlformats.org/officeDocument/2006/relationships" id="2147483652" r:id="Rf9f52f8e80254baf"/>
    <p:sldLayoutId xmlns:r="http://schemas.openxmlformats.org/officeDocument/2006/relationships" id="2147483653" r:id="R3b02fb99345646e8"/>
    <p:sldLayoutId xmlns:r="http://schemas.openxmlformats.org/officeDocument/2006/relationships" id="2147483654" r:id="R61e755dbfc9440f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4e1678063b498f" /><Relationship Type="http://schemas.openxmlformats.org/officeDocument/2006/relationships/image" Target="/ppt/media/image.png" Id="R35d454a5aeaa4041" /><Relationship Type="http://schemas.openxmlformats.org/officeDocument/2006/relationships/notesSlide" Target="/ppt/notesSlides/notesSlide1.xml" Id="Rc66f93345f384c4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c8a43dbbfa2486e" /><Relationship Type="http://schemas.openxmlformats.org/officeDocument/2006/relationships/image" Target="/ppt/media/image2.png" Id="Rb1742b12fe7942be" /><Relationship Type="http://schemas.openxmlformats.org/officeDocument/2006/relationships/notesSlide" Target="/ppt/notesSlides/notesSlide2.xml" Id="Rb1935d524c55453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18eee6b5434f74" /><Relationship Type="http://schemas.openxmlformats.org/officeDocument/2006/relationships/image" Target="/ppt/media/image3.png" Id="Re7ba0c8dca9447eb" /><Relationship Type="http://schemas.openxmlformats.org/officeDocument/2006/relationships/notesSlide" Target="/ppt/notesSlides/notesSlide3.xml" Id="Rc279ff80a66247b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d54d1ef16c41e9" /><Relationship Type="http://schemas.openxmlformats.org/officeDocument/2006/relationships/image" Target="/ppt/media/image4.png" Id="R0903dcf14c0d4289" /><Relationship Type="http://schemas.openxmlformats.org/officeDocument/2006/relationships/notesSlide" Target="/ppt/notesSlides/notesSlide4.xml" Id="R6987548ecb3344a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8d8c978dbd4b35" /><Relationship Type="http://schemas.openxmlformats.org/officeDocument/2006/relationships/image" Target="/ppt/media/image5.png" Id="R48f52ecf703d4385" /><Relationship Type="http://schemas.openxmlformats.org/officeDocument/2006/relationships/notesSlide" Target="/ppt/notesSlides/notesSlide5.xml" Id="R79a3f80eb8c04d6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590f0d362c4721" /><Relationship Type="http://schemas.openxmlformats.org/officeDocument/2006/relationships/image" Target="/ppt/media/image6.png" Id="R46f8f32f5d1c49ca" /><Relationship Type="http://schemas.openxmlformats.org/officeDocument/2006/relationships/notesSlide" Target="/ppt/notesSlides/notesSlide6.xml" Id="Rd2acedb0ebb14a9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a7ff2895e243fe" /><Relationship Type="http://schemas.openxmlformats.org/officeDocument/2006/relationships/image" Target="/ppt/media/image7.png" Id="Rafe5e9d958f64e57" /><Relationship Type="http://schemas.openxmlformats.org/officeDocument/2006/relationships/notesSlide" Target="/ppt/notesSlides/notesSlide7.xml" Id="Re479d4d4cc1b479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386926054e4502" /><Relationship Type="http://schemas.openxmlformats.org/officeDocument/2006/relationships/image" Target="/ppt/media/image8.png" Id="Radaabb9ef21647b0" /><Relationship Type="http://schemas.openxmlformats.org/officeDocument/2006/relationships/notesSlide" Target="/ppt/notesSlides/notesSlide8.xml" Id="R33dcf5944a0b4de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187f641b54433f" /><Relationship Type="http://schemas.openxmlformats.org/officeDocument/2006/relationships/image" Target="/ppt/media/image9.png" Id="R0b0fa8c16a3f4b4e" /><Relationship Type="http://schemas.openxmlformats.org/officeDocument/2006/relationships/notesSlide" Target="/ppt/notesSlides/notesSlide9.xml" Id="R464c9e156b89425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9e605f4f2b46ee" /><Relationship Type="http://schemas.openxmlformats.org/officeDocument/2006/relationships/image" Target="/ppt/media/image10.png" Id="R215a0c13e4634f2e" /><Relationship Type="http://schemas.openxmlformats.org/officeDocument/2006/relationships/notesSlide" Target="/ppt/notesSlides/notesSlide10.xml" Id="R059a00f7c944450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782b517eca4268" /><Relationship Type="http://schemas.openxmlformats.org/officeDocument/2006/relationships/image" Target="/ppt/media/image11.png" Id="R85bdc268cebb4d36" /><Relationship Type="http://schemas.openxmlformats.org/officeDocument/2006/relationships/notesSlide" Target="/ppt/notesSlides/notesSlide11.xml" Id="Rbeed90c4044948d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319cccb04b49c3" /><Relationship Type="http://schemas.openxmlformats.org/officeDocument/2006/relationships/image" Target="/ppt/media/image12.png" Id="R95fc15968f144c92" /><Relationship Type="http://schemas.openxmlformats.org/officeDocument/2006/relationships/notesSlide" Target="/ppt/notesSlides/notesSlide12.xml" Id="Rb077cdd17dff489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840f9dc1524812" /><Relationship Type="http://schemas.openxmlformats.org/officeDocument/2006/relationships/image" Target="/ppt/media/image13.png" Id="R31a828242629403e" /><Relationship Type="http://schemas.openxmlformats.org/officeDocument/2006/relationships/notesSlide" Target="/ppt/notesSlides/notesSlide13.xml" Id="R288c8d3ce1cb457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beb0ffdebf4697" /><Relationship Type="http://schemas.openxmlformats.org/officeDocument/2006/relationships/image" Target="/ppt/media/image14.png" Id="R0c89386370cb4822" /><Relationship Type="http://schemas.openxmlformats.org/officeDocument/2006/relationships/notesSlide" Target="/ppt/notesSlides/notesSlide14.xml" Id="R7b878a5ab59444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fe4b1a080747c4" /><Relationship Type="http://schemas.openxmlformats.org/officeDocument/2006/relationships/notesSlide" Target="/ppt/notesSlides/notesSlide15.xml" Id="R62988e396a15432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d0cb8b283b4051" /><Relationship Type="http://schemas.openxmlformats.org/officeDocument/2006/relationships/notesSlide" Target="/ppt/notesSlides/notesSlide16.xml" Id="R15113bdf3a854c10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eb5c6e29ee42ef" /><Relationship Type="http://schemas.openxmlformats.org/officeDocument/2006/relationships/notesSlide" Target="/ppt/notesSlides/notesSlide17.xml" Id="Rbe503636771e4e5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f9f1bd29dc4e6e" /><Relationship Type="http://schemas.openxmlformats.org/officeDocument/2006/relationships/notesSlide" Target="/ppt/notesSlides/notesSlide18.xml" Id="R86579382b43446bf" 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0f4205df04ca4b34"/><Relationship Type="http://schemas.openxmlformats.org/officeDocument/2006/relationships/image" Target="../media/added_image.jpeg" Id="R8761c80a975e4857"/><Relationship Type="http://schemas.openxmlformats.org/officeDocument/2006/relationships/image" Target="../media/added_image2.jpeg" Id="Rd48779ad645b44e0"/><Relationship Type="http://schemas.openxmlformats.org/officeDocument/2006/relationships/image" Target="../media/added_image3.jpeg" Id="R3d12485d1ee04462"/><Relationship Type="http://schemas.openxmlformats.org/officeDocument/2006/relationships/image" Target="../media/added_image4.jpeg" Id="R2cfe103e59534b33"/><Relationship Type="http://schemas.openxmlformats.org/officeDocument/2006/relationships/image" Target="../media/added_image5.jpeg" Id="R8e5f9d7611b748fa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75e2573958694451"/><Relationship Type="http://schemas.openxmlformats.org/officeDocument/2006/relationships/image" Target="../media/added_image6.jpeg" Id="Rf08e45b554a14df1"/><Relationship Id="rIdOnlineVideo" Type="http://schemas.openxmlformats.org/officeDocument/2006/relationships/video" Target="https://www.youtube.com/embed/GDK-VySz_C4?si=sQVoB0tmV7GvjP7J" TargetMode="External"/><Relationship Id="rIdVideoFallback" Type="http://schemas.openxmlformats.org/officeDocument/2006/relationships/hyperlink" Target="https://www.youtube.com/watch?v=GDK-VySz_C4" TargetMode="External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e4e12f039a544988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6.xml" Id="Re45b50d30f3142d2"/><Relationship Type="http://schemas.openxmlformats.org/officeDocument/2006/relationships/image" Target="../media/reference_image.jpeg" Id="Reab69920eb604a24"/><Relationship Id="rIdApplicationsImage" Type="http://schemas.openxmlformats.org/officeDocument/2006/relationships/image" Target="../media/custom_leadframe_applications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E2B35B-BAFE-49AF-9473-547077280F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d454a5aeaa4041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3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1</ns6:t>
            </ns6:r>
          </ns6:p>
        </p:txBody>
      </p:sp>
    </p:spTree>
    <p:extLst>
      <p:ext uri="{BB962C8B-B14F-4D97-AF65-F5344CB8AC3E}">
        <p14:creationId xmlns:p14="http://schemas.microsoft.com/office/powerpoint/2010/main" val="171008991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549F7F-FCC8-4857-98A6-16A7406C206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742b12fe7942be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3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2</ns6:t>
            </ns6:r>
          </ns6:p>
        </p:txBody>
      </p:sp>
    </p:spTree>
    <p:extLst>
      <p:ext uri="{BB962C8B-B14F-4D97-AF65-F5344CB8AC3E}">
        <p14:creationId xmlns:p14="http://schemas.microsoft.com/office/powerpoint/2010/main" val="156468493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845C39-38F0-4613-B93B-5CFFE644B2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ba0c8dca9447eb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3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3</ns6:t>
            </ns6:r>
          </ns6:p>
        </p:txBody>
      </p:sp>
    </p:spTree>
    <p:extLst>
      <p:ext uri="{BB962C8B-B14F-4D97-AF65-F5344CB8AC3E}">
        <p14:creationId xmlns:p14="http://schemas.microsoft.com/office/powerpoint/2010/main" val="262945901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E7675D-77B3-48E6-9BD6-635348E8C2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03dcf14c0d4289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3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4</ns6:t>
            </ns6:r>
          </ns6:p>
        </p:txBody>
      </p:sp>
    </p:spTree>
    <p:extLst>
      <p:ext uri="{BB962C8B-B14F-4D97-AF65-F5344CB8AC3E}">
        <p14:creationId xmlns:p14="http://schemas.microsoft.com/office/powerpoint/2010/main" val="123024824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3C0A84-A8A4-47DD-BFB7-4E46AB5F7F8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f52ecf703d4385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BB543E-6B02-4D86-8FF3-3AEA4E31F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8096250"/>
            <a:ext cx="333375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A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2DDDAA-46DD-44CF-9B13-EC58F09E2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8286750"/>
            <a:ext cx="333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125" i="0" b="1">
                <a:solidFill>
                  <a:srgbClr val="0D141C"/>
                </a:solidFill>
              </a:defRPr>
            </a:defPPr>
            <a:lvl1pPr>
              <a:defRPr sz="4125" i="0" b="1">
                <a:solidFill>
                  <a:srgbClr val="0D141C"/>
                </a:solidFill>
              </a:defRPr>
            </a:lvl1pPr>
            <a:lvl2pPr>
              <a:defRPr sz="4125" i="0" b="1">
                <a:solidFill>
                  <a:srgbClr val="0D141C"/>
                </a:solidFill>
              </a:defRPr>
            </a:lvl2pPr>
            <a:lvl3pPr>
              <a:defRPr sz="4125" i="0" b="1">
                <a:solidFill>
                  <a:srgbClr val="0D141C"/>
                </a:solidFill>
              </a:defRPr>
            </a:lvl3pPr>
            <a:lvl4pPr>
              <a:defRPr sz="4125" i="0" b="1">
                <a:solidFill>
                  <a:srgbClr val="0D141C"/>
                </a:solidFill>
              </a:defRPr>
            </a:lvl4pPr>
            <a:lvl5pPr>
              <a:defRPr sz="4125" i="0" b="1">
                <a:solidFill>
                  <a:srgbClr val="0D141C"/>
                </a:solidFill>
              </a:defRPr>
            </a:lvl5pPr>
            <a:lvl6pPr>
              <a:defRPr sz="4125" i="0" b="1">
                <a:solidFill>
                  <a:srgbClr val="0D141C"/>
                </a:solidFill>
              </a:defRPr>
            </a:lvl6pPr>
            <a:lvl7pPr>
              <a:defRPr sz="4125" i="0" b="1">
                <a:solidFill>
                  <a:srgbClr val="0D141C"/>
                </a:solidFill>
              </a:defRPr>
            </a:lvl7pPr>
            <a:lvl8pPr>
              <a:defRPr sz="4125" i="0" b="1">
                <a:solidFill>
                  <a:srgbClr val="0D141C"/>
                </a:solidFill>
              </a:defRPr>
            </a:lvl8pPr>
            <a:lvl9pPr>
              <a:defRPr sz="4125" i="0" b="1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4125" i="0" b="1">
                <a:solidFill>
                  <a:srgbClr val="0D141C"/>
                </a:solidFill>
              </a:defRPr>
            </a:pPr>
            <a:r>
              <a:rPr sz="4125" i="0" b="1">
                <a:solidFill>
                  <a:srgbClr val="0D141C"/>
                </a:solidFill>
              </a:rPr>
              <a:t>20.83M/mo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F5788F-7088-4A45-96C6-5C4984F32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1049000"/>
            <a:ext cx="188785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CA1568-7285-45C3-8BC1-E5DBB29DD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144250"/>
            <a:ext cx="1847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i="0">
                <a:solidFill>
                  <a:srgbClr val="F2EADA"/>
                </a:solidFill>
              </a:defRPr>
            </a:defPPr>
            <a:lvl1pPr>
              <a:defRPr sz="1575" i="0">
                <a:solidFill>
                  <a:srgbClr val="F2EADA"/>
                </a:solidFill>
              </a:defRPr>
            </a:lvl1pPr>
            <a:lvl2pPr>
              <a:defRPr sz="1575" i="0">
                <a:solidFill>
                  <a:srgbClr val="F2EADA"/>
                </a:solidFill>
              </a:defRPr>
            </a:lvl2pPr>
            <a:lvl3pPr>
              <a:defRPr sz="1575" i="0">
                <a:solidFill>
                  <a:srgbClr val="F2EADA"/>
                </a:solidFill>
              </a:defRPr>
            </a:lvl3pPr>
            <a:lvl4pPr>
              <a:defRPr sz="1575" i="0">
                <a:solidFill>
                  <a:srgbClr val="F2EADA"/>
                </a:solidFill>
              </a:defRPr>
            </a:lvl4pPr>
            <a:lvl5pPr>
              <a:defRPr sz="1575" i="0">
                <a:solidFill>
                  <a:srgbClr val="F2EADA"/>
                </a:solidFill>
              </a:defRPr>
            </a:lvl5pPr>
            <a:lvl6pPr>
              <a:defRPr sz="1575" i="0">
                <a:solidFill>
                  <a:srgbClr val="F2EADA"/>
                </a:solidFill>
              </a:defRPr>
            </a:lvl6pPr>
            <a:lvl7pPr>
              <a:defRPr sz="1575" i="0">
                <a:solidFill>
                  <a:srgbClr val="F2EADA"/>
                </a:solidFill>
              </a:defRPr>
            </a:lvl7pPr>
            <a:lvl8pPr>
              <a:defRPr sz="1575" i="0">
                <a:solidFill>
                  <a:srgbClr val="F2EADA"/>
                </a:solidFill>
              </a:defRPr>
            </a:lvl8pPr>
            <a:lvl9pPr>
              <a:defRPr sz="1575" i="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1575" i="0">
                <a:solidFill>
                  <a:srgbClr val="F2EADA"/>
                </a:solidFill>
              </a:defRPr>
            </a:pPr>
            <a:r>
              <a:rPr sz="1575" i="0">
                <a:solidFill>
                  <a:srgbClr val="F2EADA"/>
                </a:solidFill>
              </a:rPr>
              <a:t>REVISED MODEL: 250M units/year = 20.83M/month at full capacity; Year 5 revenue $13.40M. Earlier targets superseded.</a:t>
            </a:r>
          </a:p>
        </p:txBody>
      </p:sp>
      <p:sp>
        <p:nvSpPr>
          <p:cNvPr id="7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6</ns6:t>
            </ns6:r>
          </ns6:p>
        </p:txBody>
      </p:sp>
    </p:spTree>
    <p:extLst>
      <p:ext uri="{BB962C8B-B14F-4D97-AF65-F5344CB8AC3E}">
        <p14:creationId xmlns:p14="http://schemas.microsoft.com/office/powerpoint/2010/main" val="196614615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E0051F-0AE2-4F76-B688-CCCD26CBB05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f8f32f5d1c49ca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ED3137-B8E1-4F12-9C87-91E8A13D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4429125"/>
            <a:ext cx="5810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34BB8D-22B3-4F6E-ACF7-649EF4402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0" y="4572000"/>
            <a:ext cx="5524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0" i="0">
                <a:solidFill>
                  <a:srgbClr val="AF6839"/>
                </a:solidFill>
              </a:defRPr>
            </a:defPPr>
            <a:lvl1pPr>
              <a:defRPr sz="10500" i="0">
                <a:solidFill>
                  <a:srgbClr val="AF6839"/>
                </a:solidFill>
              </a:defRPr>
            </a:lvl1pPr>
            <a:lvl2pPr>
              <a:defRPr sz="10500" i="0">
                <a:solidFill>
                  <a:srgbClr val="AF6839"/>
                </a:solidFill>
              </a:defRPr>
            </a:lvl2pPr>
            <a:lvl3pPr>
              <a:defRPr sz="10500" i="0">
                <a:solidFill>
                  <a:srgbClr val="AF6839"/>
                </a:solidFill>
              </a:defRPr>
            </a:lvl3pPr>
            <a:lvl4pPr>
              <a:defRPr sz="10500" i="0">
                <a:solidFill>
                  <a:srgbClr val="AF6839"/>
                </a:solidFill>
              </a:defRPr>
            </a:lvl4pPr>
            <a:lvl5pPr>
              <a:defRPr sz="10500" i="0">
                <a:solidFill>
                  <a:srgbClr val="AF6839"/>
                </a:solidFill>
              </a:defRPr>
            </a:lvl5pPr>
            <a:lvl6pPr>
              <a:defRPr sz="10500" i="0">
                <a:solidFill>
                  <a:srgbClr val="AF6839"/>
                </a:solidFill>
              </a:defRPr>
            </a:lvl6pPr>
            <a:lvl7pPr>
              <a:defRPr sz="10500" i="0">
                <a:solidFill>
                  <a:srgbClr val="AF6839"/>
                </a:solidFill>
              </a:defRPr>
            </a:lvl7pPr>
            <a:lvl8pPr>
              <a:defRPr sz="10500" i="0">
                <a:solidFill>
                  <a:srgbClr val="AF6839"/>
                </a:solidFill>
              </a:defRPr>
            </a:lvl8pPr>
            <a:lvl9pPr>
              <a:defRPr sz="10500" i="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10500" i="0">
                <a:solidFill>
                  <a:srgbClr val="AF6839"/>
                </a:solidFill>
              </a:defRPr>
            </a:pPr>
            <a:r>
              <a:rPr sz="10500" i="0">
                <a:solidFill>
                  <a:srgbClr val="AF6839"/>
                </a:solidFill>
              </a:rPr>
              <a:t>$13.4M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290A08-F88F-4ACD-B736-3E9E37EB6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1049000"/>
            <a:ext cx="188785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C7A0BB-D9F9-4A98-A0B6-A72292F5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144250"/>
            <a:ext cx="1847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i="0">
                <a:solidFill>
                  <a:srgbClr val="F2EADA"/>
                </a:solidFill>
              </a:defRPr>
            </a:defPPr>
            <a:lvl1pPr>
              <a:defRPr sz="1575" i="0">
                <a:solidFill>
                  <a:srgbClr val="F2EADA"/>
                </a:solidFill>
              </a:defRPr>
            </a:lvl1pPr>
            <a:lvl2pPr>
              <a:defRPr sz="1575" i="0">
                <a:solidFill>
                  <a:srgbClr val="F2EADA"/>
                </a:solidFill>
              </a:defRPr>
            </a:lvl2pPr>
            <a:lvl3pPr>
              <a:defRPr sz="1575" i="0">
                <a:solidFill>
                  <a:srgbClr val="F2EADA"/>
                </a:solidFill>
              </a:defRPr>
            </a:lvl3pPr>
            <a:lvl4pPr>
              <a:defRPr sz="1575" i="0">
                <a:solidFill>
                  <a:srgbClr val="F2EADA"/>
                </a:solidFill>
              </a:defRPr>
            </a:lvl4pPr>
            <a:lvl5pPr>
              <a:defRPr sz="1575" i="0">
                <a:solidFill>
                  <a:srgbClr val="F2EADA"/>
                </a:solidFill>
              </a:defRPr>
            </a:lvl5pPr>
            <a:lvl6pPr>
              <a:defRPr sz="1575" i="0">
                <a:solidFill>
                  <a:srgbClr val="F2EADA"/>
                </a:solidFill>
              </a:defRPr>
            </a:lvl6pPr>
            <a:lvl7pPr>
              <a:defRPr sz="1575" i="0">
                <a:solidFill>
                  <a:srgbClr val="F2EADA"/>
                </a:solidFill>
              </a:defRPr>
            </a:lvl7pPr>
            <a:lvl8pPr>
              <a:defRPr sz="1575" i="0">
                <a:solidFill>
                  <a:srgbClr val="F2EADA"/>
                </a:solidFill>
              </a:defRPr>
            </a:lvl8pPr>
            <a:lvl9pPr>
              <a:defRPr sz="1575" i="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1575" i="0">
                <a:solidFill>
                  <a:srgbClr val="F2EADA"/>
                </a:solidFill>
              </a:defRPr>
            </a:pPr>
            <a:r>
              <a:rPr sz="1575" i="0">
                <a:solidFill>
                  <a:srgbClr val="F2EADA"/>
                </a:solidFill>
              </a:rPr>
              <a:t>REVISED MODEL: 250M units/year = 20.83M/month at full capacity; Year 5 revenue $13.40M. Earlier targets superseded.</a:t>
            </a:r>
          </a:p>
        </p:txBody>
      </p:sp>
      <p:sp>
        <p:nvSpPr>
          <p:cNvPr id="7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9</ns6:t>
            </ns6:r>
          </ns6:p>
        </p:txBody>
      </p:sp>
    </p:spTree>
    <p:extLst>
      <p:ext uri="{BB962C8B-B14F-4D97-AF65-F5344CB8AC3E}">
        <p14:creationId xmlns:p14="http://schemas.microsoft.com/office/powerpoint/2010/main" val="103382221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BACBA3-0E13-4894-AD01-E452CE1763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e5e9d958f64e57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110" name="">
            <a:extLst xmlns:a="http://schemas.openxmlformats.org/drawingml/2006/main">
              <a:ext uri="{FF2B5EF4-FFF2-40B4-BE49-F238E27FC236}">
                <a16:creationId xmlns:a16="http://schemas.microsoft.com/office/drawing/2014/main" id="{BD35D299-C84D-4439-95FB-B325C60E4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7219950"/>
            <a:ext cx="5334000" cy="514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1" name="Sri City — Tirupathi District">
            <a:extLst xmlns:a="http://schemas.openxmlformats.org/drawingml/2006/main">
              <a:ext uri="{FF2B5EF4-FFF2-40B4-BE49-F238E27FC236}">
                <a16:creationId xmlns:a16="http://schemas.microsoft.com/office/drawing/2014/main" id="{9B4E0E31-4556-4574-867C-642AB07F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7334250"/>
            <a:ext cx="5238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>
                <a:solidFill>
                  <a:srgbClr val="F2EADA"/>
                </a:solidFill>
              </a:defRPr>
            </a:defPPr>
            <a:lvl1pPr>
              <a:defRPr sz="2400">
                <a:solidFill>
                  <a:srgbClr val="F2EADA"/>
                </a:solidFill>
              </a:defRPr>
            </a:lvl1pPr>
            <a:lvl2pPr>
              <a:defRPr sz="2400">
                <a:solidFill>
                  <a:srgbClr val="F2EADA"/>
                </a:solidFill>
              </a:defRPr>
            </a:lvl2pPr>
            <a:lvl3pPr>
              <a:defRPr sz="2400">
                <a:solidFill>
                  <a:srgbClr val="F2EADA"/>
                </a:solidFill>
              </a:defRPr>
            </a:lvl3pPr>
            <a:lvl4pPr>
              <a:defRPr sz="2400">
                <a:solidFill>
                  <a:srgbClr val="F2EADA"/>
                </a:solidFill>
              </a:defRPr>
            </a:lvl4pPr>
            <a:lvl5pPr>
              <a:defRPr sz="2400">
                <a:solidFill>
                  <a:srgbClr val="F2EADA"/>
                </a:solidFill>
              </a:defRPr>
            </a:lvl5pPr>
            <a:lvl6pPr>
              <a:defRPr sz="2400">
                <a:solidFill>
                  <a:srgbClr val="F2EADA"/>
                </a:solidFill>
              </a:defRPr>
            </a:lvl6pPr>
            <a:lvl7pPr>
              <a:defRPr sz="2400">
                <a:solidFill>
                  <a:srgbClr val="F2EADA"/>
                </a:solidFill>
              </a:defRPr>
            </a:lvl7pPr>
            <a:lvl8pPr>
              <a:defRPr sz="2400">
                <a:solidFill>
                  <a:srgbClr val="F2EADA"/>
                </a:solidFill>
              </a:defRPr>
            </a:lvl8pPr>
            <a:lvl9pPr>
              <a:defRPr sz="24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400">
                <a:solidFill>
                  <a:srgbClr val="F2EADA"/>
                </a:solidFill>
              </a:defRPr>
            </a:pPr>
            <a:r>
              <a:rPr sz="2400">
                <a:solidFill>
                  <a:srgbClr val="F2EADA"/>
                </a:solidFill>
              </a:rPr>
              <a:t>Sri City — Tirupathi District</a:t>
            </a:r>
          </a:p>
        </p:txBody>
      </p:sp>
      <p:sp>
        <p:nvSpPr>
          <p:cNvPr id="112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10</ns6:t>
            </ns6:r>
          </ns6:p>
        </p:txBody>
      </p:sp>
    </p:spTree>
    <p:extLst>
      <p:ext uri="{BB962C8B-B14F-4D97-AF65-F5344CB8AC3E}">
        <p14:creationId xmlns:p14="http://schemas.microsoft.com/office/powerpoint/2010/main" val="1559884839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89E567-BF2A-4276-9D53-69369C82ABA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aabb9ef21647b0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3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11</ns6:t>
            </ns6:r>
          </ns6:p>
        </p:txBody>
      </p:sp>
    </p:spTree>
    <p:extLst>
      <p:ext uri="{BB962C8B-B14F-4D97-AF65-F5344CB8AC3E}">
        <p14:creationId xmlns:p14="http://schemas.microsoft.com/office/powerpoint/2010/main" val="783060639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1B3B2F-0176-454C-9CE3-C102FA1756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0fa8c16a3f4b4e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3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12</ns6:t>
            </ns6:r>
          </ns6:p>
        </p:txBody>
      </p:sp>
    </p:spTree>
    <p:extLst>
      <p:ext uri="{BB962C8B-B14F-4D97-AF65-F5344CB8AC3E}">
        <p14:creationId xmlns:p14="http://schemas.microsoft.com/office/powerpoint/2010/main" val="34558356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E15B45-801D-44B4-B58E-BD791CD28D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5a0c13e4634f2e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56D1FB-0E72-4C01-8912-5A209491C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A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791496-853D-46BE-BAB0-76E7B39D8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3817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i="0">
                <a:solidFill>
                  <a:srgbClr val="AF6839"/>
                </a:solidFill>
              </a:defRPr>
            </a:defPPr>
            <a:lvl1pPr>
              <a:defRPr sz="1275" i="0">
                <a:solidFill>
                  <a:srgbClr val="AF6839"/>
                </a:solidFill>
              </a:defRPr>
            </a:lvl1pPr>
            <a:lvl2pPr>
              <a:defRPr sz="1275" i="0">
                <a:solidFill>
                  <a:srgbClr val="AF6839"/>
                </a:solidFill>
              </a:defRPr>
            </a:lvl2pPr>
            <a:lvl3pPr>
              <a:defRPr sz="1275" i="0">
                <a:solidFill>
                  <a:srgbClr val="AF6839"/>
                </a:solidFill>
              </a:defRPr>
            </a:lvl3pPr>
            <a:lvl4pPr>
              <a:defRPr sz="1275" i="0">
                <a:solidFill>
                  <a:srgbClr val="AF6839"/>
                </a:solidFill>
              </a:defRPr>
            </a:lvl4pPr>
            <a:lvl5pPr>
              <a:defRPr sz="1275" i="0">
                <a:solidFill>
                  <a:srgbClr val="AF6839"/>
                </a:solidFill>
              </a:defRPr>
            </a:lvl5pPr>
            <a:lvl6pPr>
              <a:defRPr sz="1275" i="0">
                <a:solidFill>
                  <a:srgbClr val="AF6839"/>
                </a:solidFill>
              </a:defRPr>
            </a:lvl6pPr>
            <a:lvl7pPr>
              <a:defRPr sz="1275" i="0">
                <a:solidFill>
                  <a:srgbClr val="AF6839"/>
                </a:solidFill>
              </a:defRPr>
            </a:lvl7pPr>
            <a:lvl8pPr>
              <a:defRPr sz="1275" i="0">
                <a:solidFill>
                  <a:srgbClr val="AF6839"/>
                </a:solidFill>
              </a:defRPr>
            </a:lvl8pPr>
            <a:lvl9pPr>
              <a:defRPr sz="1275" i="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1275" i="0">
                <a:solidFill>
                  <a:srgbClr val="AF6839"/>
                </a:solidFill>
              </a:defRPr>
            </a:pPr>
            <a:r>
              <a:rPr sz="1275" i="0">
                <a:solidFill>
                  <a:srgbClr val="AF6839"/>
                </a:solidFill>
              </a:rPr>
              <a:t>— 10   FINANCIAL PROJECTIONS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756789-1DAC-475D-A7B6-930536F1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333500"/>
            <a:ext cx="1857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400" i="0">
                <a:solidFill>
                  <a:srgbClr val="0D141C"/>
                </a:solidFill>
              </a:defRPr>
            </a:defPPr>
            <a:lvl1pPr>
              <a:defRPr sz="5400" i="0">
                <a:solidFill>
                  <a:srgbClr val="0D141C"/>
                </a:solidFill>
              </a:defRPr>
            </a:lvl1pPr>
            <a:lvl2pPr>
              <a:defRPr sz="5400" i="0">
                <a:solidFill>
                  <a:srgbClr val="0D141C"/>
                </a:solidFill>
              </a:defRPr>
            </a:lvl2pPr>
            <a:lvl3pPr>
              <a:defRPr sz="5400" i="0">
                <a:solidFill>
                  <a:srgbClr val="0D141C"/>
                </a:solidFill>
              </a:defRPr>
            </a:lvl3pPr>
            <a:lvl4pPr>
              <a:defRPr sz="5400" i="0">
                <a:solidFill>
                  <a:srgbClr val="0D141C"/>
                </a:solidFill>
              </a:defRPr>
            </a:lvl4pPr>
            <a:lvl5pPr>
              <a:defRPr sz="5400" i="0">
                <a:solidFill>
                  <a:srgbClr val="0D141C"/>
                </a:solidFill>
              </a:defRPr>
            </a:lvl5pPr>
            <a:lvl6pPr>
              <a:defRPr sz="5400" i="0">
                <a:solidFill>
                  <a:srgbClr val="0D141C"/>
                </a:solidFill>
              </a:defRPr>
            </a:lvl6pPr>
            <a:lvl7pPr>
              <a:defRPr sz="5400" i="0">
                <a:solidFill>
                  <a:srgbClr val="0D141C"/>
                </a:solidFill>
              </a:defRPr>
            </a:lvl7pPr>
            <a:lvl8pPr>
              <a:defRPr sz="5400" i="0">
                <a:solidFill>
                  <a:srgbClr val="0D141C"/>
                </a:solidFill>
              </a:defRPr>
            </a:lvl8pPr>
            <a:lvl9pPr>
              <a:defRPr sz="5400" i="0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5400" i="0">
                <a:solidFill>
                  <a:srgbClr val="0D141C"/>
                </a:solidFill>
              </a:defRPr>
            </a:pPr>
            <a:r>
              <a:rPr sz="5400" i="0">
                <a:solidFill>
                  <a:srgbClr val="0D141C"/>
                </a:solidFill>
              </a:rPr>
              <a:t>A defined utilisation ramp,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9E6EF2-719D-4C93-B699-482830457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38375"/>
            <a:ext cx="1857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75" i="1">
                <a:solidFill>
                  <a:srgbClr val="82502D"/>
                </a:solidFill>
              </a:defRPr>
            </a:defPPr>
            <a:lvl1pPr>
              <a:defRPr sz="4875" i="1">
                <a:solidFill>
                  <a:srgbClr val="82502D"/>
                </a:solidFill>
              </a:defRPr>
            </a:lvl1pPr>
            <a:lvl2pPr>
              <a:defRPr sz="4875" i="1">
                <a:solidFill>
                  <a:srgbClr val="82502D"/>
                </a:solidFill>
              </a:defRPr>
            </a:lvl2pPr>
            <a:lvl3pPr>
              <a:defRPr sz="4875" i="1">
                <a:solidFill>
                  <a:srgbClr val="82502D"/>
                </a:solidFill>
              </a:defRPr>
            </a:lvl3pPr>
            <a:lvl4pPr>
              <a:defRPr sz="4875" i="1">
                <a:solidFill>
                  <a:srgbClr val="82502D"/>
                </a:solidFill>
              </a:defRPr>
            </a:lvl4pPr>
            <a:lvl5pPr>
              <a:defRPr sz="4875" i="1">
                <a:solidFill>
                  <a:srgbClr val="82502D"/>
                </a:solidFill>
              </a:defRPr>
            </a:lvl5pPr>
            <a:lvl6pPr>
              <a:defRPr sz="4875" i="1">
                <a:solidFill>
                  <a:srgbClr val="82502D"/>
                </a:solidFill>
              </a:defRPr>
            </a:lvl6pPr>
            <a:lvl7pPr>
              <a:defRPr sz="4875" i="1">
                <a:solidFill>
                  <a:srgbClr val="82502D"/>
                </a:solidFill>
              </a:defRPr>
            </a:lvl7pPr>
            <a:lvl8pPr>
              <a:defRPr sz="4875" i="1">
                <a:solidFill>
                  <a:srgbClr val="82502D"/>
                </a:solidFill>
              </a:defRPr>
            </a:lvl8pPr>
            <a:lvl9pPr>
              <a:defRPr sz="4875" i="1">
                <a:solidFill>
                  <a:srgbClr val="82502D"/>
                </a:solidFill>
              </a:defRPr>
            </a:lvl9pPr>
          </a:lstStyle>
          <a:p xmlns:a="http://schemas.openxmlformats.org/drawingml/2006/main">
            <a:pPr>
              <a:defRPr sz="4875" i="1">
                <a:solidFill>
                  <a:srgbClr val="82502D"/>
                </a:solidFill>
              </a:defRPr>
            </a:pPr>
            <a:r>
              <a:rPr sz="4875" i="1">
                <a:solidFill>
                  <a:srgbClr val="82502D"/>
                </a:solidFill>
              </a:rPr>
              <a:t>at 250 million units per year.</a:t>
            </a:r>
          </a:p>
        </p:txBody>
      </p:sp>
      <p:graphicFrame>
        <p:nvGraphicFrame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88082B-12E8-4295-91E3-575C143CBBA4}"/>
              </a:ext>
            </a:extLst>
          </p:cNvPr>
          <p:cNvGraphicFramePr/>
          <p:nvPr/>
        </p:nvGraphicFramePr>
        <p:xfrm>
          <a:off xmlns:a="http://schemas.openxmlformats.org/drawingml/2006/main" x="971550" y="3714750"/>
          <a:ext xmlns:a="http://schemas.openxmlformats.org/drawingml/2006/main" cx="18878550" cy="5238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496050"/>
                <a:gridCol w="2476500"/>
                <a:gridCol w="2476500"/>
                <a:gridCol w="2476500"/>
                <a:gridCol w="2476500"/>
                <a:gridCol w="2476500"/>
              </a:tblGrid>
              <a:tr h="7483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USD million / volume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FY27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FY28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FY29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FY30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FY31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Plant utilisation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75%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85%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95%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100%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100%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Sales volume (million units)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187.50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212.50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237.50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250.00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250.00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Revenue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10.05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11.39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12.73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13.40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13.40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EBITDA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1.27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1.94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2.61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2.95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2.95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EBITDA margin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12.7%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17.1%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20.5%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22.0%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22.0%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74839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Profit after tax — debt scenario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0.58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0.93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1.47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1.76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1.80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61C08D-22B0-4BD1-8B0B-F50AED176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0287000"/>
            <a:ext cx="188785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i="0">
                <a:solidFill>
                  <a:srgbClr val="675C4B"/>
                </a:solidFill>
              </a:defRPr>
            </a:defPPr>
            <a:lvl1pPr>
              <a:defRPr sz="1725" i="0">
                <a:solidFill>
                  <a:srgbClr val="675C4B"/>
                </a:solidFill>
              </a:defRPr>
            </a:lvl1pPr>
            <a:lvl2pPr>
              <a:defRPr sz="1725" i="0">
                <a:solidFill>
                  <a:srgbClr val="675C4B"/>
                </a:solidFill>
              </a:defRPr>
            </a:lvl2pPr>
            <a:lvl3pPr>
              <a:defRPr sz="1725" i="0">
                <a:solidFill>
                  <a:srgbClr val="675C4B"/>
                </a:solidFill>
              </a:defRPr>
            </a:lvl3pPr>
            <a:lvl4pPr>
              <a:defRPr sz="1725" i="0">
                <a:solidFill>
                  <a:srgbClr val="675C4B"/>
                </a:solidFill>
              </a:defRPr>
            </a:lvl4pPr>
            <a:lvl5pPr>
              <a:defRPr sz="1725" i="0">
                <a:solidFill>
                  <a:srgbClr val="675C4B"/>
                </a:solidFill>
              </a:defRPr>
            </a:lvl5pPr>
            <a:lvl6pPr>
              <a:defRPr sz="1725" i="0">
                <a:solidFill>
                  <a:srgbClr val="675C4B"/>
                </a:solidFill>
              </a:defRPr>
            </a:lvl6pPr>
            <a:lvl7pPr>
              <a:defRPr sz="1725" i="0">
                <a:solidFill>
                  <a:srgbClr val="675C4B"/>
                </a:solidFill>
              </a:defRPr>
            </a:lvl7pPr>
            <a:lvl8pPr>
              <a:defRPr sz="1725" i="0">
                <a:solidFill>
                  <a:srgbClr val="675C4B"/>
                </a:solidFill>
              </a:defRPr>
            </a:lvl8pPr>
            <a:lvl9pPr>
              <a:defRPr sz="1725" i="0">
                <a:solidFill>
                  <a:srgbClr val="675C4B"/>
                </a:solidFill>
              </a:defRPr>
            </a:lvl9pPr>
          </a:lstStyle>
          <a:p xmlns:a="http://schemas.openxmlformats.org/drawingml/2006/main">
            <a:pPr>
              <a:defRPr sz="1725" i="0">
                <a:solidFill>
                  <a:srgbClr val="675C4B"/>
                </a:solidFill>
              </a:defRPr>
            </a:pPr>
            <a:r>
              <a:rPr sz="1725" i="0">
                <a:solidFill>
                  <a:srgbClr val="675C4B"/>
                </a:solidFill>
              </a:rPr>
              <a:t>Illustrative model: 250M units/year; constant average price $0.0536/unit; variable cash costs 50% of revenue; fixed cash costs $3.752M/year. Depreciation $0.50M/year, tax 25% of positive PBT. Debt scenario detailed on slide 16. Subsidy receipts excluded. This 250M-unit model supersedes earlier capacity, revenue, return and payback targets.</a:t>
            </a:r>
          </a:p>
        </p:txBody>
      </p:sp>
      <p:sp>
        <p:nvSpPr>
          <p:cNvPr id="9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13</ns6:t>
            </ns6:r>
          </ns6:p>
        </p:txBody>
      </p:sp>
    </p:spTree>
    <p:extLst>
      <p:ext uri="{BB962C8B-B14F-4D97-AF65-F5344CB8AC3E}">
        <p14:creationId xmlns:p14="http://schemas.microsoft.com/office/powerpoint/2010/main" val="2064583809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273858-AD91-4465-B956-3783EDA051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bdc268cebb4d36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3" name="Fiscal support label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9525000"/>
            <a:ext cx="50958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ns0:bodyPr xmlns:ns0="http://schemas.openxmlformats.org/drawingml/2006/main" lIns="0" rIns="0" tIns="0" bIns="0"/>
          <ns1:lstStyle xmlns:ns1="http://schemas.openxmlformats.org/drawingml/2006/main"/>
          <ns2:p xmlns:ns2="http://schemas.openxmlformats.org/drawingml/2006/main">
            <ns2:r>
              <ns2:rPr sz="975">
                <ns2:solidFill>
                  <ns2:srgbClr val="AF6839"/>
                </ns2:solidFill>
                <ns2:latin typeface="Courier New"/>
              </ns2:rPr>
              <ns2:t>FISCAL SUPPORT FROM GOVERNMENT OF INDIA:</ns2:t>
            </ns2:r>
          </ns2:p>
        </p:txBody>
      </p:sp>
      <p:sp>
        <p:nvSpPr>
          <p:cNvPr id="4" name="Fiscal support percentage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9763125"/>
            <a:ext cx="5095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ns0:bodyPr xmlns:ns0="http://schemas.openxmlformats.org/drawingml/2006/main" lIns="0" rIns="0" tIns="0" bIns="0"/>
          <ns1:lstStyle xmlns:ns1="http://schemas.openxmlformats.org/drawingml/2006/main"/>
          <ns2:p xmlns:ns2="http://schemas.openxmlformats.org/drawingml/2006/main">
            <ns2:r>
              <ns2:rPr sz="3300">
                <ns2:solidFill>
                  <ns2:srgbClr val="F2EADA"/>
                </ns2:solidFill>
                <ns2:latin typeface="Arial"/>
              </ns2:rPr>
              <ns2:t>30% or $2.1 M</ns2:t>
            </ns2:r>
          </ns2:p>
        </p:txBody>
      </p:sp>
      <p:sp>
        <p:nvSpPr>
          <p:cNvPr id="5" name="Fiscal support detail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10258425"/>
            <a:ext cx="5095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ns0:bodyPr xmlns:ns0="http://schemas.openxmlformats.org/drawingml/2006/main" lIns="0" rIns="0" tIns="0" bIns="0"/>
          <ns1:lstStyle xmlns:ns1="http://schemas.openxmlformats.org/drawingml/2006/main"/>
          <ns2:p xmlns:ns2="http://schemas.openxmlformats.org/drawingml/2006/main">
            <ns2:r>
              <ns2:rPr sz="1275">
                <ns2:solidFill>
                  <ns2:srgbClr val="B29961"/>
                </ns2:solidFill>
                <ns2:latin typeface="Arial"/>
              </ns2:rPr>
              <ns2:t>of Capital Expenditure on pari-passu basis or upto $ 2.1 Million</ns2:t>
            </ns2:r>
          </ns2:p>
        </p:txBody>
      </p:sp>
      <p:sp>
        <p:nvSpPr>
          <p:cNvPr id="6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14</ns6:t>
            </ns6:r>
          </ns6:p>
        </p:txBody>
      </p:sp>
    </p:spTree>
    <p:extLst>
      <p:ext uri="{BB962C8B-B14F-4D97-AF65-F5344CB8AC3E}">
        <p14:creationId xmlns:p14="http://schemas.microsoft.com/office/powerpoint/2010/main" val="1281533067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389D06-62ED-457D-A419-419E4E7358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fc15968f144c92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80BADA-B968-40B6-8373-4FC495E4E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00250"/>
            <a:ext cx="11430000" cy="1000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E40E90-E8EF-4F99-85E4-31BED6785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190750"/>
            <a:ext cx="11430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75" i="1">
                <a:solidFill>
                  <a:srgbClr val="AF6839"/>
                </a:solidFill>
              </a:defRPr>
            </a:defPPr>
            <a:lvl1pPr>
              <a:defRPr sz="4875" i="1">
                <a:solidFill>
                  <a:srgbClr val="AF6839"/>
                </a:solidFill>
              </a:defRPr>
            </a:lvl1pPr>
            <a:lvl2pPr>
              <a:defRPr sz="4875" i="1">
                <a:solidFill>
                  <a:srgbClr val="AF6839"/>
                </a:solidFill>
              </a:defRPr>
            </a:lvl2pPr>
            <a:lvl3pPr>
              <a:defRPr sz="4875" i="1">
                <a:solidFill>
                  <a:srgbClr val="AF6839"/>
                </a:solidFill>
              </a:defRPr>
            </a:lvl3pPr>
            <a:lvl4pPr>
              <a:defRPr sz="4875" i="1">
                <a:solidFill>
                  <a:srgbClr val="AF6839"/>
                </a:solidFill>
              </a:defRPr>
            </a:lvl4pPr>
            <a:lvl5pPr>
              <a:defRPr sz="4875" i="1">
                <a:solidFill>
                  <a:srgbClr val="AF6839"/>
                </a:solidFill>
              </a:defRPr>
            </a:lvl5pPr>
            <a:lvl6pPr>
              <a:defRPr sz="4875" i="1">
                <a:solidFill>
                  <a:srgbClr val="AF6839"/>
                </a:solidFill>
              </a:defRPr>
            </a:lvl6pPr>
            <a:lvl7pPr>
              <a:defRPr sz="4875" i="1">
                <a:solidFill>
                  <a:srgbClr val="AF6839"/>
                </a:solidFill>
              </a:defRPr>
            </a:lvl7pPr>
            <a:lvl8pPr>
              <a:defRPr sz="4875" i="1">
                <a:solidFill>
                  <a:srgbClr val="AF6839"/>
                </a:solidFill>
              </a:defRPr>
            </a:lvl8pPr>
            <a:lvl9pPr>
              <a:defRPr sz="4875" i="1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4875" i="1">
                <a:solidFill>
                  <a:srgbClr val="AF6839"/>
                </a:solidFill>
              </a:defRPr>
            </a:pPr>
            <a:r>
              <a:rPr sz="4875" i="1">
                <a:solidFill>
                  <a:srgbClr val="AF6839"/>
                </a:solidFill>
              </a:rPr>
              <a:t>to $13.4M, in five arcs.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A29BD9-7C31-4EF2-A3AC-E309A0F7E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7143750"/>
            <a:ext cx="619125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C9DE08-365F-40EE-BDA3-AE1BD4A91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7381875"/>
            <a:ext cx="590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75" i="0">
                <a:solidFill>
                  <a:srgbClr val="F2EADA"/>
                </a:solidFill>
              </a:defRPr>
            </a:defPPr>
            <a:lvl1pPr>
              <a:defRPr sz="4875" i="0">
                <a:solidFill>
                  <a:srgbClr val="F2EADA"/>
                </a:solidFill>
              </a:defRPr>
            </a:lvl1pPr>
            <a:lvl2pPr>
              <a:defRPr sz="4875" i="0">
                <a:solidFill>
                  <a:srgbClr val="F2EADA"/>
                </a:solidFill>
              </a:defRPr>
            </a:lvl2pPr>
            <a:lvl3pPr>
              <a:defRPr sz="4875" i="0">
                <a:solidFill>
                  <a:srgbClr val="F2EADA"/>
                </a:solidFill>
              </a:defRPr>
            </a:lvl3pPr>
            <a:lvl4pPr>
              <a:defRPr sz="4875" i="0">
                <a:solidFill>
                  <a:srgbClr val="F2EADA"/>
                </a:solidFill>
              </a:defRPr>
            </a:lvl4pPr>
            <a:lvl5pPr>
              <a:defRPr sz="4875" i="0">
                <a:solidFill>
                  <a:srgbClr val="F2EADA"/>
                </a:solidFill>
              </a:defRPr>
            </a:lvl5pPr>
            <a:lvl6pPr>
              <a:defRPr sz="4875" i="0">
                <a:solidFill>
                  <a:srgbClr val="F2EADA"/>
                </a:solidFill>
              </a:defRPr>
            </a:lvl6pPr>
            <a:lvl7pPr>
              <a:defRPr sz="4875" i="0">
                <a:solidFill>
                  <a:srgbClr val="F2EADA"/>
                </a:solidFill>
              </a:defRPr>
            </a:lvl7pPr>
            <a:lvl8pPr>
              <a:defRPr sz="4875" i="0">
                <a:solidFill>
                  <a:srgbClr val="F2EADA"/>
                </a:solidFill>
              </a:defRPr>
            </a:lvl8pPr>
            <a:lvl9pPr>
              <a:defRPr sz="4875" i="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4875" i="0">
                <a:solidFill>
                  <a:srgbClr val="F2EADA"/>
                </a:solidFill>
              </a:defRPr>
            </a:pPr>
            <a:r>
              <a:rPr sz="4875" i="0">
                <a:solidFill>
                  <a:srgbClr val="F2EADA"/>
                </a:solidFill>
              </a:rPr>
              <a:t>5 → 20.83M/mo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C523C8-F1FC-43FE-8502-ED4556F08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9763125"/>
            <a:ext cx="17907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683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496E55-2655-4EDA-9C6A-8E4E5D3CA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9858375"/>
            <a:ext cx="1762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i="0">
                <a:solidFill>
                  <a:srgbClr val="F2EADA"/>
                </a:solidFill>
              </a:defRPr>
            </a:defPPr>
            <a:lvl1pPr>
              <a:defRPr sz="2175" i="0">
                <a:solidFill>
                  <a:srgbClr val="F2EADA"/>
                </a:solidFill>
              </a:defRPr>
            </a:lvl1pPr>
            <a:lvl2pPr>
              <a:defRPr sz="2175" i="0">
                <a:solidFill>
                  <a:srgbClr val="F2EADA"/>
                </a:solidFill>
              </a:defRPr>
            </a:lvl2pPr>
            <a:lvl3pPr>
              <a:defRPr sz="2175" i="0">
                <a:solidFill>
                  <a:srgbClr val="F2EADA"/>
                </a:solidFill>
              </a:defRPr>
            </a:lvl3pPr>
            <a:lvl4pPr>
              <a:defRPr sz="2175" i="0">
                <a:solidFill>
                  <a:srgbClr val="F2EADA"/>
                </a:solidFill>
              </a:defRPr>
            </a:lvl4pPr>
            <a:lvl5pPr>
              <a:defRPr sz="2175" i="0">
                <a:solidFill>
                  <a:srgbClr val="F2EADA"/>
                </a:solidFill>
              </a:defRPr>
            </a:lvl5pPr>
            <a:lvl6pPr>
              <a:defRPr sz="2175" i="0">
                <a:solidFill>
                  <a:srgbClr val="F2EADA"/>
                </a:solidFill>
              </a:defRPr>
            </a:lvl6pPr>
            <a:lvl7pPr>
              <a:defRPr sz="2175" i="0">
                <a:solidFill>
                  <a:srgbClr val="F2EADA"/>
                </a:solidFill>
              </a:defRPr>
            </a:lvl7pPr>
            <a:lvl8pPr>
              <a:defRPr sz="2175" i="0">
                <a:solidFill>
                  <a:srgbClr val="F2EADA"/>
                </a:solidFill>
              </a:defRPr>
            </a:lvl8pPr>
            <a:lvl9pPr>
              <a:defRPr sz="2175" i="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75" i="0">
                <a:solidFill>
                  <a:srgbClr val="F2EADA"/>
                </a:solidFill>
              </a:defRPr>
            </a:pPr>
            <a:r>
              <a:rPr sz="2175" i="0">
                <a:solidFill>
                  <a:srgbClr val="F2EADA"/>
                </a:solidFill>
              </a:rPr>
              <a:t>At full-capacity revenue of $13.4M, review Line 2 expansion against customer demand and cash generation.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78CB81-9ECF-442F-8E57-36AA1F99B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1049000"/>
            <a:ext cx="188785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4FDB64-DEE0-4059-9000-83A1E182C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1144250"/>
            <a:ext cx="18478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i="0">
                <a:solidFill>
                  <a:srgbClr val="F2EADA"/>
                </a:solidFill>
              </a:defRPr>
            </a:defPPr>
            <a:lvl1pPr>
              <a:defRPr sz="1575" i="0">
                <a:solidFill>
                  <a:srgbClr val="F2EADA"/>
                </a:solidFill>
              </a:defRPr>
            </a:lvl1pPr>
            <a:lvl2pPr>
              <a:defRPr sz="1575" i="0">
                <a:solidFill>
                  <a:srgbClr val="F2EADA"/>
                </a:solidFill>
              </a:defRPr>
            </a:lvl2pPr>
            <a:lvl3pPr>
              <a:defRPr sz="1575" i="0">
                <a:solidFill>
                  <a:srgbClr val="F2EADA"/>
                </a:solidFill>
              </a:defRPr>
            </a:lvl3pPr>
            <a:lvl4pPr>
              <a:defRPr sz="1575" i="0">
                <a:solidFill>
                  <a:srgbClr val="F2EADA"/>
                </a:solidFill>
              </a:defRPr>
            </a:lvl4pPr>
            <a:lvl5pPr>
              <a:defRPr sz="1575" i="0">
                <a:solidFill>
                  <a:srgbClr val="F2EADA"/>
                </a:solidFill>
              </a:defRPr>
            </a:lvl5pPr>
            <a:lvl6pPr>
              <a:defRPr sz="1575" i="0">
                <a:solidFill>
                  <a:srgbClr val="F2EADA"/>
                </a:solidFill>
              </a:defRPr>
            </a:lvl6pPr>
            <a:lvl7pPr>
              <a:defRPr sz="1575" i="0">
                <a:solidFill>
                  <a:srgbClr val="F2EADA"/>
                </a:solidFill>
              </a:defRPr>
            </a:lvl7pPr>
            <a:lvl8pPr>
              <a:defRPr sz="1575" i="0">
                <a:solidFill>
                  <a:srgbClr val="F2EADA"/>
                </a:solidFill>
              </a:defRPr>
            </a:lvl8pPr>
            <a:lvl9pPr>
              <a:defRPr sz="1575" i="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1575" i="0">
                <a:solidFill>
                  <a:srgbClr val="F2EADA"/>
                </a:solidFill>
              </a:defRPr>
            </a:pPr>
            <a:r>
              <a:rPr sz="1575" i="0">
                <a:solidFill>
                  <a:srgbClr val="F2EADA"/>
                </a:solidFill>
              </a:rPr>
              <a:t>REVISED MODEL: 250M units/year = 20.83M/month at full capacity; Year 5 revenue $13.40M. Earlier targets superseded.</a:t>
            </a:r>
          </a:p>
        </p:txBody>
      </p:sp>
      <p:sp>
        <p:nvSpPr>
          <p:cNvPr id="11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15</ns6:t>
            </ns6:r>
          </ns6:p>
        </p:txBody>
      </p:sp>
    </p:spTree>
    <p:extLst>
      <p:ext uri="{BB962C8B-B14F-4D97-AF65-F5344CB8AC3E}">
        <p14:creationId xmlns:p14="http://schemas.microsoft.com/office/powerpoint/2010/main" val="1233340113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5BBE7-6FEC-40EA-B76C-FABB473719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a828242629403e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3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16</ns6:t>
            </ns6:r>
          </ns6:p>
        </p:txBody>
      </p:sp>
    </p:spTree>
    <p:extLst>
      <p:ext uri="{BB962C8B-B14F-4D97-AF65-F5344CB8AC3E}">
        <p14:creationId xmlns:p14="http://schemas.microsoft.com/office/powerpoint/2010/main" val="1876684499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DC2238-B388-4DFC-A21A-9FCA6E9594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89386370cb4822"/>
          <a:stretch xmlns:a="http://schemas.openxmlformats.org/drawingml/2006/main"/>
        </p:blipFill>
        <p:spPr>
          <a:xfrm xmlns:a="http://schemas.openxmlformats.org/drawingml/2006/main">
            <a:off x="0" y="0"/>
            <a:ext cx="20821650" cy="11715750"/>
          </a:xfrm>
          <a:prstGeom xmlns:a="http://schemas.openxmlformats.org/drawingml/2006/main" prst="rect">
            <a:avLst/>
          </a:prstGeom>
        </p:spPr>
      </p:pic>
      <p:sp>
        <p:nvSpPr>
          <p:cNvPr id="100" name="">
            <a:extLst xmlns:a="http://schemas.openxmlformats.org/drawingml/2006/main">
              <a:ext uri="{FF2B5EF4-FFF2-40B4-BE49-F238E27FC236}">
                <a16:creationId xmlns:a16="http://schemas.microsoft.com/office/drawing/2014/main" id="{BD35D299-C84D-4439-95FB-B325C60E4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9210675"/>
            <a:ext cx="1887855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683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1" name="CONTACT">
            <a:extLst xmlns:a="http://schemas.openxmlformats.org/drawingml/2006/main">
              <a:ext uri="{FF2B5EF4-FFF2-40B4-BE49-F238E27FC236}">
                <a16:creationId xmlns:a16="http://schemas.microsoft.com/office/drawing/2014/main" id="{79A0EF8D-F5A1-47B9-AD39-C3FCD99C6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9353550"/>
            <a:ext cx="10477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>
                <a:solidFill>
                  <a:srgbClr val="F2EADA"/>
                </a:solidFill>
              </a:defRPr>
            </a:defPPr>
            <a:lvl1pPr>
              <a:defRPr sz="1125">
                <a:solidFill>
                  <a:srgbClr val="F2EADA"/>
                </a:solidFill>
              </a:defRPr>
            </a:lvl1pPr>
            <a:lvl2pPr>
              <a:defRPr sz="1125">
                <a:solidFill>
                  <a:srgbClr val="F2EADA"/>
                </a:solidFill>
              </a:defRPr>
            </a:lvl2pPr>
            <a:lvl3pPr>
              <a:defRPr sz="1125">
                <a:solidFill>
                  <a:srgbClr val="F2EADA"/>
                </a:solidFill>
              </a:defRPr>
            </a:lvl3pPr>
            <a:lvl4pPr>
              <a:defRPr sz="1125">
                <a:solidFill>
                  <a:srgbClr val="F2EADA"/>
                </a:solidFill>
              </a:defRPr>
            </a:lvl4pPr>
            <a:lvl5pPr>
              <a:defRPr sz="1125">
                <a:solidFill>
                  <a:srgbClr val="F2EADA"/>
                </a:solidFill>
              </a:defRPr>
            </a:lvl5pPr>
            <a:lvl6pPr>
              <a:defRPr sz="1125">
                <a:solidFill>
                  <a:srgbClr val="F2EADA"/>
                </a:solidFill>
              </a:defRPr>
            </a:lvl6pPr>
            <a:lvl7pPr>
              <a:defRPr sz="1125">
                <a:solidFill>
                  <a:srgbClr val="F2EADA"/>
                </a:solidFill>
              </a:defRPr>
            </a:lvl7pPr>
            <a:lvl8pPr>
              <a:defRPr sz="1125">
                <a:solidFill>
                  <a:srgbClr val="F2EADA"/>
                </a:solidFill>
              </a:defRPr>
            </a:lvl8pPr>
            <a:lvl9pPr>
              <a:defRPr sz="1125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1125">
                <a:solidFill>
                  <a:srgbClr val="F2EADA"/>
                </a:solidFill>
              </a:defRPr>
            </a:pPr>
            <a:r>
              <a:rPr sz="1125">
                <a:solidFill>
                  <a:srgbClr val="F2EADA"/>
                </a:solidFill>
              </a:rPr>
              <a:t>CONTACT</a:t>
            </a:r>
          </a:p>
        </p:txBody>
      </p:sp>
      <p:sp>
        <p:nvSpPr>
          <p:cNvPr id="102" name="SLN Terminus Building, Gachibowli, Hyderabad, Telangana, India">
            <a:extLst xmlns:a="http://schemas.openxmlformats.org/drawingml/2006/main">
              <a:ext uri="{FF2B5EF4-FFF2-40B4-BE49-F238E27FC236}">
                <a16:creationId xmlns:a16="http://schemas.microsoft.com/office/drawing/2014/main" id="{9B4E0E31-4556-4574-867C-642AB07F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9696450"/>
            <a:ext cx="11144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>
                <a:solidFill>
                  <a:srgbClr val="F2EADA"/>
                </a:solidFill>
              </a:defRPr>
            </a:defPPr>
            <a:lvl1pPr>
              <a:defRPr sz="1950">
                <a:solidFill>
                  <a:srgbClr val="F2EADA"/>
                </a:solidFill>
              </a:defRPr>
            </a:lvl1pPr>
            <a:lvl2pPr>
              <a:defRPr sz="1950">
                <a:solidFill>
                  <a:srgbClr val="F2EADA"/>
                </a:solidFill>
              </a:defRPr>
            </a:lvl2pPr>
            <a:lvl3pPr>
              <a:defRPr sz="1950">
                <a:solidFill>
                  <a:srgbClr val="F2EADA"/>
                </a:solidFill>
              </a:defRPr>
            </a:lvl3pPr>
            <a:lvl4pPr>
              <a:defRPr sz="1950">
                <a:solidFill>
                  <a:srgbClr val="F2EADA"/>
                </a:solidFill>
              </a:defRPr>
            </a:lvl4pPr>
            <a:lvl5pPr>
              <a:defRPr sz="1950">
                <a:solidFill>
                  <a:srgbClr val="F2EADA"/>
                </a:solidFill>
              </a:defRPr>
            </a:lvl5pPr>
            <a:lvl6pPr>
              <a:defRPr sz="1950">
                <a:solidFill>
                  <a:srgbClr val="F2EADA"/>
                </a:solidFill>
              </a:defRPr>
            </a:lvl6pPr>
            <a:lvl7pPr>
              <a:defRPr sz="1950">
                <a:solidFill>
                  <a:srgbClr val="F2EADA"/>
                </a:solidFill>
              </a:defRPr>
            </a:lvl7pPr>
            <a:lvl8pPr>
              <a:defRPr sz="1950">
                <a:solidFill>
                  <a:srgbClr val="F2EADA"/>
                </a:solidFill>
              </a:defRPr>
            </a:lvl8pPr>
            <a:lvl9pPr>
              <a:defRPr sz="195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1950">
                <a:solidFill>
                  <a:srgbClr val="F2EADA"/>
                </a:solidFill>
              </a:defRPr>
            </a:pPr>
            <a:r>
              <a:rPr sz="1950">
                <a:solidFill>
                  <a:srgbClr val="F2EADA"/>
                </a:solidFill>
              </a:rPr>
              <a:t>SLN Terminus Building, Gachibowli, Hyderabad, Telangana, India</a:t>
            </a:r>
          </a:p>
        </p:txBody>
      </p:sp>
      <p:sp>
        <p:nvSpPr>
          <p:cNvPr id="104" name="investors@weareone.asia">
            <a:extLst xmlns:a="http://schemas.openxmlformats.org/drawingml/2006/main">
              <a:ext uri="{FF2B5EF4-FFF2-40B4-BE49-F238E27FC236}">
                <a16:creationId xmlns:a16="http://schemas.microsoft.com/office/drawing/2014/main" id="{8EA00D46-6F89-4544-BFD7-95E399BBB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9677400"/>
            <a:ext cx="6191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250">
                <a:solidFill>
                  <a:srgbClr val="F2EADA"/>
                </a:solidFill>
              </a:defRPr>
            </a:defPPr>
            <a:lvl1pPr>
              <a:defRPr sz="2250">
                <a:solidFill>
                  <a:srgbClr val="F2EADA"/>
                </a:solidFill>
              </a:defRPr>
            </a:lvl1pPr>
            <a:lvl2pPr>
              <a:defRPr sz="2250">
                <a:solidFill>
                  <a:srgbClr val="F2EADA"/>
                </a:solidFill>
              </a:defRPr>
            </a:lvl2pPr>
            <a:lvl3pPr>
              <a:defRPr sz="2250">
                <a:solidFill>
                  <a:srgbClr val="F2EADA"/>
                </a:solidFill>
              </a:defRPr>
            </a:lvl3pPr>
            <a:lvl4pPr>
              <a:defRPr sz="2250">
                <a:solidFill>
                  <a:srgbClr val="F2EADA"/>
                </a:solidFill>
              </a:defRPr>
            </a:lvl4pPr>
            <a:lvl5pPr>
              <a:defRPr sz="2250">
                <a:solidFill>
                  <a:srgbClr val="F2EADA"/>
                </a:solidFill>
              </a:defRPr>
            </a:lvl5pPr>
            <a:lvl6pPr>
              <a:defRPr sz="2250">
                <a:solidFill>
                  <a:srgbClr val="F2EADA"/>
                </a:solidFill>
              </a:defRPr>
            </a:lvl6pPr>
            <a:lvl7pPr>
              <a:defRPr sz="2250">
                <a:solidFill>
                  <a:srgbClr val="F2EADA"/>
                </a:solidFill>
              </a:defRPr>
            </a:lvl7pPr>
            <a:lvl8pPr>
              <a:defRPr sz="2250">
                <a:solidFill>
                  <a:srgbClr val="F2EADA"/>
                </a:solidFill>
              </a:defRPr>
            </a:lvl8pPr>
            <a:lvl9pPr>
              <a:defRPr sz="225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250">
                <a:solidFill>
                  <a:srgbClr val="F2EADA"/>
                </a:solidFill>
              </a:defRPr>
            </a:pPr>
            <a:r>
              <a:rPr sz="2250">
                <a:solidFill>
                  <a:srgbClr val="F2EADA"/>
                </a:solidFill>
              </a:rPr>
              <a:t>investors@weareone.asia</a:t>
            </a:r>
          </a:p>
        </p:txBody>
      </p:sp>
      <p:sp>
        <p:nvSpPr>
          <p:cNvPr id="105" name="www.weareone.asia">
            <a:extLst xmlns:a="http://schemas.openxmlformats.org/drawingml/2006/main">
              <a:ext uri="{FF2B5EF4-FFF2-40B4-BE49-F238E27FC236}">
                <a16:creationId xmlns:a16="http://schemas.microsoft.com/office/drawing/2014/main" id="{932A6B0D-D56B-4D56-97FA-F8BF3328E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39750" y="10163175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>
                <a:solidFill>
                  <a:srgbClr val="F2EADA"/>
                </a:solidFill>
              </a:defRPr>
            </a:defPPr>
            <a:lvl1pPr>
              <a:defRPr sz="2100">
                <a:solidFill>
                  <a:srgbClr val="F2EADA"/>
                </a:solidFill>
              </a:defRPr>
            </a:lvl1pPr>
            <a:lvl2pPr>
              <a:defRPr sz="2100">
                <a:solidFill>
                  <a:srgbClr val="F2EADA"/>
                </a:solidFill>
              </a:defRPr>
            </a:lvl2pPr>
            <a:lvl3pPr>
              <a:defRPr sz="2100">
                <a:solidFill>
                  <a:srgbClr val="F2EADA"/>
                </a:solidFill>
              </a:defRPr>
            </a:lvl3pPr>
            <a:lvl4pPr>
              <a:defRPr sz="2100">
                <a:solidFill>
                  <a:srgbClr val="F2EADA"/>
                </a:solidFill>
              </a:defRPr>
            </a:lvl4pPr>
            <a:lvl5pPr>
              <a:defRPr sz="2100">
                <a:solidFill>
                  <a:srgbClr val="F2EADA"/>
                </a:solidFill>
              </a:defRPr>
            </a:lvl5pPr>
            <a:lvl6pPr>
              <a:defRPr sz="2100">
                <a:solidFill>
                  <a:srgbClr val="F2EADA"/>
                </a:solidFill>
              </a:defRPr>
            </a:lvl6pPr>
            <a:lvl7pPr>
              <a:defRPr sz="2100">
                <a:solidFill>
                  <a:srgbClr val="F2EADA"/>
                </a:solidFill>
              </a:defRPr>
            </a:lvl7pPr>
            <a:lvl8pPr>
              <a:defRPr sz="2100">
                <a:solidFill>
                  <a:srgbClr val="F2EADA"/>
                </a:solidFill>
              </a:defRPr>
            </a:lvl8pPr>
            <a:lvl9pPr>
              <a:defRPr sz="21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00">
                <a:solidFill>
                  <a:srgbClr val="F2EADA"/>
                </a:solidFill>
              </a:defRPr>
            </a:pPr>
            <a:r>
              <a:rPr sz="2100">
                <a:solidFill>
                  <a:srgbClr val="F2EADA"/>
                </a:solidFill>
              </a:rPr>
              <a:t>www.weareone.asia</a:t>
            </a:r>
          </a:p>
        </p:txBody>
      </p:sp>
      <p:sp>
        <p:nvSpPr>
          <p:cNvPr id="106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22</ns6:t>
            </ns6:r>
          </ns6:p>
        </p:txBody>
      </p:sp>
    </p:spTree>
    <p:extLst>
      <p:ext uri="{BB962C8B-B14F-4D97-AF65-F5344CB8AC3E}">
        <p14:creationId xmlns:p14="http://schemas.microsoft.com/office/powerpoint/2010/main" val="111275719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2EAD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BA78E8-238F-4246-A0C7-07DD6E8F5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38175"/>
            <a:ext cx="1428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i="0">
                <a:solidFill>
                  <a:srgbClr val="AF6839"/>
                </a:solidFill>
              </a:defRPr>
            </a:defPPr>
            <a:lvl1pPr>
              <a:defRPr sz="1275" i="0">
                <a:solidFill>
                  <a:srgbClr val="AF6839"/>
                </a:solidFill>
              </a:defRPr>
            </a:lvl1pPr>
            <a:lvl2pPr>
              <a:defRPr sz="1275" i="0">
                <a:solidFill>
                  <a:srgbClr val="AF6839"/>
                </a:solidFill>
              </a:defRPr>
            </a:lvl2pPr>
            <a:lvl3pPr>
              <a:defRPr sz="1275" i="0">
                <a:solidFill>
                  <a:srgbClr val="AF6839"/>
                </a:solidFill>
              </a:defRPr>
            </a:lvl3pPr>
            <a:lvl4pPr>
              <a:defRPr sz="1275" i="0">
                <a:solidFill>
                  <a:srgbClr val="AF6839"/>
                </a:solidFill>
              </a:defRPr>
            </a:lvl4pPr>
            <a:lvl5pPr>
              <a:defRPr sz="1275" i="0">
                <a:solidFill>
                  <a:srgbClr val="AF6839"/>
                </a:solidFill>
              </a:defRPr>
            </a:lvl5pPr>
            <a:lvl6pPr>
              <a:defRPr sz="1275" i="0">
                <a:solidFill>
                  <a:srgbClr val="AF6839"/>
                </a:solidFill>
              </a:defRPr>
            </a:lvl6pPr>
            <a:lvl7pPr>
              <a:defRPr sz="1275" i="0">
                <a:solidFill>
                  <a:srgbClr val="AF6839"/>
                </a:solidFill>
              </a:defRPr>
            </a:lvl7pPr>
            <a:lvl8pPr>
              <a:defRPr sz="1275" i="0">
                <a:solidFill>
                  <a:srgbClr val="AF6839"/>
                </a:solidFill>
              </a:defRPr>
            </a:lvl8pPr>
            <a:lvl9pPr>
              <a:defRPr sz="1275" i="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1275" i="0">
                <a:solidFill>
                  <a:srgbClr val="AF6839"/>
                </a:solidFill>
              </a:defRPr>
            </a:pPr>
            <a:r>
              <a:rPr sz="1275" i="0">
                <a:solidFill>
                  <a:srgbClr val="AF6839"/>
                </a:solidFill>
              </a:rPr>
              <a:t>— 15   PROJECTED PROFIT &amp; LOSS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E8E85A-6A69-4B55-B78F-8EF09302C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0" y="638175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i="0">
                <a:solidFill>
                  <a:srgbClr val="B29961"/>
                </a:solidFill>
              </a:defRPr>
            </a:defPPr>
            <a:lvl1pPr>
              <a:defRPr sz="1200" i="0">
                <a:solidFill>
                  <a:srgbClr val="B29961"/>
                </a:solidFill>
              </a:defRPr>
            </a:lvl1pPr>
            <a:lvl2pPr>
              <a:defRPr sz="1200" i="0">
                <a:solidFill>
                  <a:srgbClr val="B29961"/>
                </a:solidFill>
              </a:defRPr>
            </a:lvl2pPr>
            <a:lvl3pPr>
              <a:defRPr sz="1200" i="0">
                <a:solidFill>
                  <a:srgbClr val="B29961"/>
                </a:solidFill>
              </a:defRPr>
            </a:lvl3pPr>
            <a:lvl4pPr>
              <a:defRPr sz="1200" i="0">
                <a:solidFill>
                  <a:srgbClr val="B29961"/>
                </a:solidFill>
              </a:defRPr>
            </a:lvl4pPr>
            <a:lvl5pPr>
              <a:defRPr sz="1200" i="0">
                <a:solidFill>
                  <a:srgbClr val="B29961"/>
                </a:solidFill>
              </a:defRPr>
            </a:lvl5pPr>
            <a:lvl6pPr>
              <a:defRPr sz="1200" i="0">
                <a:solidFill>
                  <a:srgbClr val="B29961"/>
                </a:solidFill>
              </a:defRPr>
            </a:lvl6pPr>
            <a:lvl7pPr>
              <a:defRPr sz="1200" i="0">
                <a:solidFill>
                  <a:srgbClr val="B29961"/>
                </a:solidFill>
              </a:defRPr>
            </a:lvl7pPr>
            <a:lvl8pPr>
              <a:defRPr sz="1200" i="0">
                <a:solidFill>
                  <a:srgbClr val="B29961"/>
                </a:solidFill>
              </a:defRPr>
            </a:lvl8pPr>
            <a:lvl9pPr>
              <a:defRPr sz="1200" i="0">
                <a:solidFill>
                  <a:srgbClr val="B29961"/>
                </a:solidFill>
              </a:defRPr>
            </a:lvl9pPr>
          </a:lstStyle>
          <a:p xmlns:a="http://schemas.openxmlformats.org/drawingml/2006/main">
            <a:pPr>
              <a:defRPr sz="1200" i="0">
                <a:solidFill>
                  <a:srgbClr val="B29961"/>
                </a:solidFill>
              </a:defRPr>
            </a:pPr>
            <a:r>
              <a:rPr sz="1200" i="0">
                <a:solidFill>
                  <a:srgbClr val="B29961"/>
                </a:solidFill>
              </a:rPr>
              <a:t>ILLUSTRATIVE • USD MILLION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2109D1-9657-480C-9855-DC3955A4E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333500"/>
            <a:ext cx="1857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400" i="0">
                <a:solidFill>
                  <a:srgbClr val="0D141C"/>
                </a:solidFill>
              </a:defRPr>
            </a:defPPr>
            <a:lvl1pPr>
              <a:defRPr sz="5400" i="0">
                <a:solidFill>
                  <a:srgbClr val="0D141C"/>
                </a:solidFill>
              </a:defRPr>
            </a:lvl1pPr>
            <a:lvl2pPr>
              <a:defRPr sz="5400" i="0">
                <a:solidFill>
                  <a:srgbClr val="0D141C"/>
                </a:solidFill>
              </a:defRPr>
            </a:lvl2pPr>
            <a:lvl3pPr>
              <a:defRPr sz="5400" i="0">
                <a:solidFill>
                  <a:srgbClr val="0D141C"/>
                </a:solidFill>
              </a:defRPr>
            </a:lvl3pPr>
            <a:lvl4pPr>
              <a:defRPr sz="5400" i="0">
                <a:solidFill>
                  <a:srgbClr val="0D141C"/>
                </a:solidFill>
              </a:defRPr>
            </a:lvl4pPr>
            <a:lvl5pPr>
              <a:defRPr sz="5400" i="0">
                <a:solidFill>
                  <a:srgbClr val="0D141C"/>
                </a:solidFill>
              </a:defRPr>
            </a:lvl5pPr>
            <a:lvl6pPr>
              <a:defRPr sz="5400" i="0">
                <a:solidFill>
                  <a:srgbClr val="0D141C"/>
                </a:solidFill>
              </a:defRPr>
            </a:lvl6pPr>
            <a:lvl7pPr>
              <a:defRPr sz="5400" i="0">
                <a:solidFill>
                  <a:srgbClr val="0D141C"/>
                </a:solidFill>
              </a:defRPr>
            </a:lvl7pPr>
            <a:lvl8pPr>
              <a:defRPr sz="5400" i="0">
                <a:solidFill>
                  <a:srgbClr val="0D141C"/>
                </a:solidFill>
              </a:defRPr>
            </a:lvl8pPr>
            <a:lvl9pPr>
              <a:defRPr sz="5400" i="0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5400" i="0">
                <a:solidFill>
                  <a:srgbClr val="0D141C"/>
                </a:solidFill>
              </a:defRPr>
            </a:pPr>
            <a:r>
              <a:rPr sz="5400" i="0">
                <a:solidFill>
                  <a:srgbClr val="0D141C"/>
                </a:solidFill>
              </a:rPr>
              <a:t>Five years of operating growth,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F27428-6AAD-452D-9868-21F05F4A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38375"/>
            <a:ext cx="1857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75" i="1">
                <a:solidFill>
                  <a:srgbClr val="82502D"/>
                </a:solidFill>
              </a:defRPr>
            </a:defPPr>
            <a:lvl1pPr>
              <a:defRPr sz="4875" i="1">
                <a:solidFill>
                  <a:srgbClr val="82502D"/>
                </a:solidFill>
              </a:defRPr>
            </a:lvl1pPr>
            <a:lvl2pPr>
              <a:defRPr sz="4875" i="1">
                <a:solidFill>
                  <a:srgbClr val="82502D"/>
                </a:solidFill>
              </a:defRPr>
            </a:lvl2pPr>
            <a:lvl3pPr>
              <a:defRPr sz="4875" i="1">
                <a:solidFill>
                  <a:srgbClr val="82502D"/>
                </a:solidFill>
              </a:defRPr>
            </a:lvl3pPr>
            <a:lvl4pPr>
              <a:defRPr sz="4875" i="1">
                <a:solidFill>
                  <a:srgbClr val="82502D"/>
                </a:solidFill>
              </a:defRPr>
            </a:lvl4pPr>
            <a:lvl5pPr>
              <a:defRPr sz="4875" i="1">
                <a:solidFill>
                  <a:srgbClr val="82502D"/>
                </a:solidFill>
              </a:defRPr>
            </a:lvl5pPr>
            <a:lvl6pPr>
              <a:defRPr sz="4875" i="1">
                <a:solidFill>
                  <a:srgbClr val="82502D"/>
                </a:solidFill>
              </a:defRPr>
            </a:lvl6pPr>
            <a:lvl7pPr>
              <a:defRPr sz="4875" i="1">
                <a:solidFill>
                  <a:srgbClr val="82502D"/>
                </a:solidFill>
              </a:defRPr>
            </a:lvl7pPr>
            <a:lvl8pPr>
              <a:defRPr sz="4875" i="1">
                <a:solidFill>
                  <a:srgbClr val="82502D"/>
                </a:solidFill>
              </a:defRPr>
            </a:lvl8pPr>
            <a:lvl9pPr>
              <a:defRPr sz="4875" i="1">
                <a:solidFill>
                  <a:srgbClr val="82502D"/>
                </a:solidFill>
              </a:defRPr>
            </a:lvl9pPr>
          </a:lstStyle>
          <a:p xmlns:a="http://schemas.openxmlformats.org/drawingml/2006/main">
            <a:pPr>
              <a:defRPr sz="4875" i="1">
                <a:solidFill>
                  <a:srgbClr val="82502D"/>
                </a:solidFill>
              </a:defRPr>
            </a:pPr>
            <a:r>
              <a:rPr sz="4875" i="1">
                <a:solidFill>
                  <a:srgbClr val="82502D"/>
                </a:solidFill>
              </a:rPr>
              <a:t>at the requested utilisation levels.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3B17FF-DCE7-43E8-8ABF-6EC84D58044A}"/>
              </a:ext>
            </a:extLst>
          </p:cNvPr>
          <p:cNvGraphicFramePr/>
          <p:nvPr/>
        </p:nvGraphicFramePr>
        <p:xfrm>
          <a:off xmlns:a="http://schemas.openxmlformats.org/drawingml/2006/main" x="971550" y="3476625"/>
          <a:ext xmlns:a="http://schemas.openxmlformats.org/drawingml/2006/main" cx="18878550" cy="6381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496050"/>
                <a:gridCol w="2476500"/>
                <a:gridCol w="2476500"/>
                <a:gridCol w="2476500"/>
                <a:gridCol w="2476500"/>
                <a:gridCol w="2476500"/>
              </a:tblGrid>
              <a:tr h="53181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USD million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FY27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FY28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FY29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FY30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FY31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Plant utilisation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75%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85%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95%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100%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100%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Revenue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10.05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11.39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12.73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13.40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13.40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Operating costs (before D&amp;A)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8.78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9.45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10.12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10.45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10.45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EBITDA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1.27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1.94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2.61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2.95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2.95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EBITDA margin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12.7%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17.1%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20.5%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22.0%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22.0%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Depreciation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EBIT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0.77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1.44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2.11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2.45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2.45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Interest — debt scenario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0.20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0.15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0.10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0.05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Profit before tax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0.77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1.24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1.96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2.35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2.40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Tax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0.19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0.31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0.49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0.59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0.60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31813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Profit after tax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0.58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0.93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1.47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1.76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1.80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07408F-9F6D-4486-9A63-00D7E92DC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0287000"/>
            <a:ext cx="188785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i="0">
                <a:solidFill>
                  <a:srgbClr val="675C4B"/>
                </a:solidFill>
              </a:defRPr>
            </a:defPPr>
            <a:lvl1pPr>
              <a:defRPr sz="1725" i="0">
                <a:solidFill>
                  <a:srgbClr val="675C4B"/>
                </a:solidFill>
              </a:defRPr>
            </a:lvl1pPr>
            <a:lvl2pPr>
              <a:defRPr sz="1725" i="0">
                <a:solidFill>
                  <a:srgbClr val="675C4B"/>
                </a:solidFill>
              </a:defRPr>
            </a:lvl2pPr>
            <a:lvl3pPr>
              <a:defRPr sz="1725" i="0">
                <a:solidFill>
                  <a:srgbClr val="675C4B"/>
                </a:solidFill>
              </a:defRPr>
            </a:lvl3pPr>
            <a:lvl4pPr>
              <a:defRPr sz="1725" i="0">
                <a:solidFill>
                  <a:srgbClr val="675C4B"/>
                </a:solidFill>
              </a:defRPr>
            </a:lvl4pPr>
            <a:lvl5pPr>
              <a:defRPr sz="1725" i="0">
                <a:solidFill>
                  <a:srgbClr val="675C4B"/>
                </a:solidFill>
              </a:defRPr>
            </a:lvl5pPr>
            <a:lvl6pPr>
              <a:defRPr sz="1725" i="0">
                <a:solidFill>
                  <a:srgbClr val="675C4B"/>
                </a:solidFill>
              </a:defRPr>
            </a:lvl6pPr>
            <a:lvl7pPr>
              <a:defRPr sz="1725" i="0">
                <a:solidFill>
                  <a:srgbClr val="675C4B"/>
                </a:solidFill>
              </a:defRPr>
            </a:lvl7pPr>
            <a:lvl8pPr>
              <a:defRPr sz="1725" i="0">
                <a:solidFill>
                  <a:srgbClr val="675C4B"/>
                </a:solidFill>
              </a:defRPr>
            </a:lvl8pPr>
            <a:lvl9pPr>
              <a:defRPr sz="1725" i="0">
                <a:solidFill>
                  <a:srgbClr val="675C4B"/>
                </a:solidFill>
              </a:defRPr>
            </a:lvl9pPr>
          </a:lstStyle>
          <a:p xmlns:a="http://schemas.openxmlformats.org/drawingml/2006/main">
            <a:pPr>
              <a:defRPr sz="1725" i="0">
                <a:solidFill>
                  <a:srgbClr val="675C4B"/>
                </a:solidFill>
              </a:defRPr>
            </a:pPr>
            <a:r>
              <a:rPr sz="1725" i="0">
                <a:solidFill>
                  <a:srgbClr val="675C4B"/>
                </a:solidFill>
              </a:rPr>
              <a:t>250M units/year × utilisation × $0.0536/unit. Variable costs: 50% of sales; annual fixed cash costs: $3.752M. Assumptions: $0.50M annual straight-line depreciation; tax at 25% of positive PBT, with no loss carry-forward benefit. Interest follows the separate scenario on slide 16. Figures rounded.</a:t>
            </a:r>
          </a:p>
        </p:txBody>
      </p:sp>
      <p:sp>
        <p:nvSpPr>
          <p:cNvPr id="8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17</ns6:t>
            </ns6:r>
          </ns6:p>
        </p:txBody>
      </p:sp>
    </p:spTree>
    <p:extLst>
      <p:ext uri="{BB962C8B-B14F-4D97-AF65-F5344CB8AC3E}">
        <p14:creationId xmlns:p14="http://schemas.microsoft.com/office/powerpoint/2010/main" val="55797165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D14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FD74D0-746A-4E25-B099-33B13886B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38175"/>
            <a:ext cx="1428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i="0">
                <a:solidFill>
                  <a:srgbClr val="AF6839"/>
                </a:solidFill>
              </a:defRPr>
            </a:defPPr>
            <a:lvl1pPr>
              <a:defRPr sz="1275" i="0">
                <a:solidFill>
                  <a:srgbClr val="AF6839"/>
                </a:solidFill>
              </a:defRPr>
            </a:lvl1pPr>
            <a:lvl2pPr>
              <a:defRPr sz="1275" i="0">
                <a:solidFill>
                  <a:srgbClr val="AF6839"/>
                </a:solidFill>
              </a:defRPr>
            </a:lvl2pPr>
            <a:lvl3pPr>
              <a:defRPr sz="1275" i="0">
                <a:solidFill>
                  <a:srgbClr val="AF6839"/>
                </a:solidFill>
              </a:defRPr>
            </a:lvl3pPr>
            <a:lvl4pPr>
              <a:defRPr sz="1275" i="0">
                <a:solidFill>
                  <a:srgbClr val="AF6839"/>
                </a:solidFill>
              </a:defRPr>
            </a:lvl4pPr>
            <a:lvl5pPr>
              <a:defRPr sz="1275" i="0">
                <a:solidFill>
                  <a:srgbClr val="AF6839"/>
                </a:solidFill>
              </a:defRPr>
            </a:lvl5pPr>
            <a:lvl6pPr>
              <a:defRPr sz="1275" i="0">
                <a:solidFill>
                  <a:srgbClr val="AF6839"/>
                </a:solidFill>
              </a:defRPr>
            </a:lvl6pPr>
            <a:lvl7pPr>
              <a:defRPr sz="1275" i="0">
                <a:solidFill>
                  <a:srgbClr val="AF6839"/>
                </a:solidFill>
              </a:defRPr>
            </a:lvl7pPr>
            <a:lvl8pPr>
              <a:defRPr sz="1275" i="0">
                <a:solidFill>
                  <a:srgbClr val="AF6839"/>
                </a:solidFill>
              </a:defRPr>
            </a:lvl8pPr>
            <a:lvl9pPr>
              <a:defRPr sz="1275" i="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1275" i="0">
                <a:solidFill>
                  <a:srgbClr val="AF6839"/>
                </a:solidFill>
              </a:defRPr>
            </a:pPr>
            <a:r>
              <a:rPr sz="1275" i="0">
                <a:solidFill>
                  <a:srgbClr val="AF6839"/>
                </a:solidFill>
              </a:rPr>
              <a:t>— 16   CASH FLOW &amp; DEBT COVERAGE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54B3E3-4D3F-48AE-991D-A2F38187E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0" y="638175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i="0">
                <a:solidFill>
                  <a:srgbClr val="B29961"/>
                </a:solidFill>
              </a:defRPr>
            </a:defPPr>
            <a:lvl1pPr>
              <a:defRPr sz="1200" i="0">
                <a:solidFill>
                  <a:srgbClr val="B29961"/>
                </a:solidFill>
              </a:defRPr>
            </a:lvl1pPr>
            <a:lvl2pPr>
              <a:defRPr sz="1200" i="0">
                <a:solidFill>
                  <a:srgbClr val="B29961"/>
                </a:solidFill>
              </a:defRPr>
            </a:lvl2pPr>
            <a:lvl3pPr>
              <a:defRPr sz="1200" i="0">
                <a:solidFill>
                  <a:srgbClr val="B29961"/>
                </a:solidFill>
              </a:defRPr>
            </a:lvl3pPr>
            <a:lvl4pPr>
              <a:defRPr sz="1200" i="0">
                <a:solidFill>
                  <a:srgbClr val="B29961"/>
                </a:solidFill>
              </a:defRPr>
            </a:lvl4pPr>
            <a:lvl5pPr>
              <a:defRPr sz="1200" i="0">
                <a:solidFill>
                  <a:srgbClr val="B29961"/>
                </a:solidFill>
              </a:defRPr>
            </a:lvl5pPr>
            <a:lvl6pPr>
              <a:defRPr sz="1200" i="0">
                <a:solidFill>
                  <a:srgbClr val="B29961"/>
                </a:solidFill>
              </a:defRPr>
            </a:lvl6pPr>
            <a:lvl7pPr>
              <a:defRPr sz="1200" i="0">
                <a:solidFill>
                  <a:srgbClr val="B29961"/>
                </a:solidFill>
              </a:defRPr>
            </a:lvl7pPr>
            <a:lvl8pPr>
              <a:defRPr sz="1200" i="0">
                <a:solidFill>
                  <a:srgbClr val="B29961"/>
                </a:solidFill>
              </a:defRPr>
            </a:lvl8pPr>
            <a:lvl9pPr>
              <a:defRPr sz="1200" i="0">
                <a:solidFill>
                  <a:srgbClr val="B29961"/>
                </a:solidFill>
              </a:defRPr>
            </a:lvl9pPr>
          </a:lstStyle>
          <a:p xmlns:a="http://schemas.openxmlformats.org/drawingml/2006/main">
            <a:pPr>
              <a:defRPr sz="1200" i="0">
                <a:solidFill>
                  <a:srgbClr val="B29961"/>
                </a:solidFill>
              </a:defRPr>
            </a:pPr>
            <a:r>
              <a:rPr sz="1200" i="0">
                <a:solidFill>
                  <a:srgbClr val="B29961"/>
                </a:solidFill>
              </a:rPr>
              <a:t>ILLUSTRATIVE • USD MILLION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026351-685E-4A48-8DA4-F0B74F2BB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333500"/>
            <a:ext cx="1857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400" i="0">
                <a:solidFill>
                  <a:srgbClr val="F2EADA"/>
                </a:solidFill>
              </a:defRPr>
            </a:defPPr>
            <a:lvl1pPr>
              <a:defRPr sz="5400" i="0">
                <a:solidFill>
                  <a:srgbClr val="F2EADA"/>
                </a:solidFill>
              </a:defRPr>
            </a:lvl1pPr>
            <a:lvl2pPr>
              <a:defRPr sz="5400" i="0">
                <a:solidFill>
                  <a:srgbClr val="F2EADA"/>
                </a:solidFill>
              </a:defRPr>
            </a:lvl2pPr>
            <a:lvl3pPr>
              <a:defRPr sz="5400" i="0">
                <a:solidFill>
                  <a:srgbClr val="F2EADA"/>
                </a:solidFill>
              </a:defRPr>
            </a:lvl3pPr>
            <a:lvl4pPr>
              <a:defRPr sz="5400" i="0">
                <a:solidFill>
                  <a:srgbClr val="F2EADA"/>
                </a:solidFill>
              </a:defRPr>
            </a:lvl4pPr>
            <a:lvl5pPr>
              <a:defRPr sz="5400" i="0">
                <a:solidFill>
                  <a:srgbClr val="F2EADA"/>
                </a:solidFill>
              </a:defRPr>
            </a:lvl5pPr>
            <a:lvl6pPr>
              <a:defRPr sz="5400" i="0">
                <a:solidFill>
                  <a:srgbClr val="F2EADA"/>
                </a:solidFill>
              </a:defRPr>
            </a:lvl6pPr>
            <a:lvl7pPr>
              <a:defRPr sz="5400" i="0">
                <a:solidFill>
                  <a:srgbClr val="F2EADA"/>
                </a:solidFill>
              </a:defRPr>
            </a:lvl7pPr>
            <a:lvl8pPr>
              <a:defRPr sz="5400" i="0">
                <a:solidFill>
                  <a:srgbClr val="F2EADA"/>
                </a:solidFill>
              </a:defRPr>
            </a:lvl8pPr>
            <a:lvl9pPr>
              <a:defRPr sz="5400" i="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5400" i="0">
                <a:solidFill>
                  <a:srgbClr val="F2EADA"/>
                </a:solidFill>
              </a:defRPr>
            </a:pPr>
            <a:r>
              <a:rPr sz="5400" i="0">
                <a:solidFill>
                  <a:srgbClr val="F2EADA"/>
                </a:solidFill>
              </a:rPr>
              <a:t>Cash flow follows the ramp,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E99522-1829-456A-9BFE-2E511761A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38375"/>
            <a:ext cx="1857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75" i="1">
                <a:solidFill>
                  <a:srgbClr val="AF6839"/>
                </a:solidFill>
              </a:defRPr>
            </a:defPPr>
            <a:lvl1pPr>
              <a:defRPr sz="4875" i="1">
                <a:solidFill>
                  <a:srgbClr val="AF6839"/>
                </a:solidFill>
              </a:defRPr>
            </a:lvl1pPr>
            <a:lvl2pPr>
              <a:defRPr sz="4875" i="1">
                <a:solidFill>
                  <a:srgbClr val="AF6839"/>
                </a:solidFill>
              </a:defRPr>
            </a:lvl2pPr>
            <a:lvl3pPr>
              <a:defRPr sz="4875" i="1">
                <a:solidFill>
                  <a:srgbClr val="AF6839"/>
                </a:solidFill>
              </a:defRPr>
            </a:lvl3pPr>
            <a:lvl4pPr>
              <a:defRPr sz="4875" i="1">
                <a:solidFill>
                  <a:srgbClr val="AF6839"/>
                </a:solidFill>
              </a:defRPr>
            </a:lvl4pPr>
            <a:lvl5pPr>
              <a:defRPr sz="4875" i="1">
                <a:solidFill>
                  <a:srgbClr val="AF6839"/>
                </a:solidFill>
              </a:defRPr>
            </a:lvl5pPr>
            <a:lvl6pPr>
              <a:defRPr sz="4875" i="1">
                <a:solidFill>
                  <a:srgbClr val="AF6839"/>
                </a:solidFill>
              </a:defRPr>
            </a:lvl6pPr>
            <a:lvl7pPr>
              <a:defRPr sz="4875" i="1">
                <a:solidFill>
                  <a:srgbClr val="AF6839"/>
                </a:solidFill>
              </a:defRPr>
            </a:lvl7pPr>
            <a:lvl8pPr>
              <a:defRPr sz="4875" i="1">
                <a:solidFill>
                  <a:srgbClr val="AF6839"/>
                </a:solidFill>
              </a:defRPr>
            </a:lvl8pPr>
            <a:lvl9pPr>
              <a:defRPr sz="4875" i="1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4875" i="1">
                <a:solidFill>
                  <a:srgbClr val="AF6839"/>
                </a:solidFill>
              </a:defRPr>
            </a:pPr>
            <a:r>
              <a:rPr sz="4875" i="1">
                <a:solidFill>
                  <a:srgbClr val="AF6839"/>
                </a:solidFill>
              </a:rPr>
              <a:t>after working capital and maintenance.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D22BF3-C435-4097-A422-757F0E0C1120}"/>
              </a:ext>
            </a:extLst>
          </p:cNvPr>
          <p:cNvGraphicFramePr/>
          <p:nvPr/>
        </p:nvGraphicFramePr>
        <p:xfrm>
          <a:off xmlns:a="http://schemas.openxmlformats.org/drawingml/2006/main" x="971550" y="3524250"/>
          <a:ext xmlns:a="http://schemas.openxmlformats.org/drawingml/2006/main" cx="18878550" cy="6048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496050"/>
                <a:gridCol w="2476500"/>
                <a:gridCol w="2476500"/>
                <a:gridCol w="2476500"/>
                <a:gridCol w="2476500"/>
                <a:gridCol w="2476500"/>
              </a:tblGrid>
              <a:tr h="604838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USD million / ratio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T w="9525">
                      <a:solidFill>
                        <a:srgbClr val="35404A"/>
                      </a:solidFill>
                      <a:prstDash val="solid"/>
                    </a:lnT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FY27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T w="9525">
                      <a:solidFill>
                        <a:srgbClr val="35404A"/>
                      </a:solidFill>
                      <a:prstDash val="solid"/>
                    </a:lnT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FY28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T w="9525">
                      <a:solidFill>
                        <a:srgbClr val="35404A"/>
                      </a:solidFill>
                      <a:prstDash val="solid"/>
                    </a:lnT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FY29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T w="9525">
                      <a:solidFill>
                        <a:srgbClr val="35404A"/>
                      </a:solidFill>
                      <a:prstDash val="solid"/>
                    </a:lnT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FY30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T w="9525">
                      <a:solidFill>
                        <a:srgbClr val="35404A"/>
                      </a:solidFill>
                      <a:prstDash val="solid"/>
                    </a:lnT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FY31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T w="9525">
                      <a:solidFill>
                        <a:srgbClr val="35404A"/>
                      </a:solidFill>
                      <a:prstDash val="solid"/>
                    </a:lnT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EBITDA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1.27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1.94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2.61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2.95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2.95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Cash tax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0.19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0.31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0.49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0.59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0.60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Increase in working capital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0.11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0.20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0.20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0.10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Maintenance capital expenditure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0.10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0.10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0.10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0.10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0.10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Cash available for debt service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0.87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1.33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1.82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2.16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2.25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Interest + principal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0.70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0.65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0.60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0.55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DSCR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N/A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1.90x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2.80x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3.60x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4.09x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Cash after debt service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0.87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0.63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1.17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1.56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1.70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  <a:tr h="604838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Closing scenario debt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0.00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F0055A-BDAC-4777-A53D-DD4F9B0FA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0287000"/>
            <a:ext cx="188785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i="0">
                <a:solidFill>
                  <a:srgbClr val="B29961"/>
                </a:solidFill>
              </a:defRPr>
            </a:defPPr>
            <a:lvl1pPr>
              <a:defRPr sz="1725" i="0">
                <a:solidFill>
                  <a:srgbClr val="B29961"/>
                </a:solidFill>
              </a:defRPr>
            </a:lvl1pPr>
            <a:lvl2pPr>
              <a:defRPr sz="1725" i="0">
                <a:solidFill>
                  <a:srgbClr val="B29961"/>
                </a:solidFill>
              </a:defRPr>
            </a:lvl2pPr>
            <a:lvl3pPr>
              <a:defRPr sz="1725" i="0">
                <a:solidFill>
                  <a:srgbClr val="B29961"/>
                </a:solidFill>
              </a:defRPr>
            </a:lvl3pPr>
            <a:lvl4pPr>
              <a:defRPr sz="1725" i="0">
                <a:solidFill>
                  <a:srgbClr val="B29961"/>
                </a:solidFill>
              </a:defRPr>
            </a:lvl4pPr>
            <a:lvl5pPr>
              <a:defRPr sz="1725" i="0">
                <a:solidFill>
                  <a:srgbClr val="B29961"/>
                </a:solidFill>
              </a:defRPr>
            </a:lvl5pPr>
            <a:lvl6pPr>
              <a:defRPr sz="1725" i="0">
                <a:solidFill>
                  <a:srgbClr val="B29961"/>
                </a:solidFill>
              </a:defRPr>
            </a:lvl6pPr>
            <a:lvl7pPr>
              <a:defRPr sz="1725" i="0">
                <a:solidFill>
                  <a:srgbClr val="B29961"/>
                </a:solidFill>
              </a:defRPr>
            </a:lvl7pPr>
            <a:lvl8pPr>
              <a:defRPr sz="1725" i="0">
                <a:solidFill>
                  <a:srgbClr val="B29961"/>
                </a:solidFill>
              </a:defRPr>
            </a:lvl8pPr>
            <a:lvl9pPr>
              <a:defRPr sz="1725" i="0">
                <a:solidFill>
                  <a:srgbClr val="B29961"/>
                </a:solidFill>
              </a:defRPr>
            </a:lvl9pPr>
          </a:lstStyle>
          <a:p xmlns:a="http://schemas.openxmlformats.org/drawingml/2006/main">
            <a:pPr>
              <a:defRPr sz="1725" i="0">
                <a:solidFill>
                  <a:srgbClr val="B29961"/>
                </a:solidFill>
              </a:defRPr>
            </a:pPr>
            <a:r>
              <a:rPr sz="1725" i="0">
                <a:solidFill>
                  <a:srgbClr val="B29961"/>
                </a:solidFill>
              </a:rPr>
              <a:t>Illustrative additional debt only: $2.00M drawn at FY28 start, 10% annual interest on opening balance, $0.50M principal repaid at each year-end FY28–31. Original $7M equity ask retained. Working capital: 15% of sales, minimum $1.40M funded at COD. Subsidies excluded. DSCR = CFADS ÷ (interest + principal).</a:t>
            </a:r>
          </a:p>
        </p:txBody>
      </p:sp>
      <p:sp>
        <p:nvSpPr>
          <p:cNvPr id="8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18</ns6:t>
            </ns6:r>
          </ns6:p>
        </p:txBody>
      </p:sp>
    </p:spTree>
    <p:extLst>
      <p:ext uri="{BB962C8B-B14F-4D97-AF65-F5344CB8AC3E}">
        <p14:creationId xmlns:p14="http://schemas.microsoft.com/office/powerpoint/2010/main" val="16059190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2EAD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DDCDC7-7028-4AAF-A0AC-369765D9B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38175"/>
            <a:ext cx="1428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i="0">
                <a:solidFill>
                  <a:srgbClr val="AF6839"/>
                </a:solidFill>
              </a:defRPr>
            </a:defPPr>
            <a:lvl1pPr>
              <a:defRPr sz="1275" i="0">
                <a:solidFill>
                  <a:srgbClr val="AF6839"/>
                </a:solidFill>
              </a:defRPr>
            </a:lvl1pPr>
            <a:lvl2pPr>
              <a:defRPr sz="1275" i="0">
                <a:solidFill>
                  <a:srgbClr val="AF6839"/>
                </a:solidFill>
              </a:defRPr>
            </a:lvl2pPr>
            <a:lvl3pPr>
              <a:defRPr sz="1275" i="0">
                <a:solidFill>
                  <a:srgbClr val="AF6839"/>
                </a:solidFill>
              </a:defRPr>
            </a:lvl3pPr>
            <a:lvl4pPr>
              <a:defRPr sz="1275" i="0">
                <a:solidFill>
                  <a:srgbClr val="AF6839"/>
                </a:solidFill>
              </a:defRPr>
            </a:lvl4pPr>
            <a:lvl5pPr>
              <a:defRPr sz="1275" i="0">
                <a:solidFill>
                  <a:srgbClr val="AF6839"/>
                </a:solidFill>
              </a:defRPr>
            </a:lvl5pPr>
            <a:lvl6pPr>
              <a:defRPr sz="1275" i="0">
                <a:solidFill>
                  <a:srgbClr val="AF6839"/>
                </a:solidFill>
              </a:defRPr>
            </a:lvl6pPr>
            <a:lvl7pPr>
              <a:defRPr sz="1275" i="0">
                <a:solidFill>
                  <a:srgbClr val="AF6839"/>
                </a:solidFill>
              </a:defRPr>
            </a:lvl7pPr>
            <a:lvl8pPr>
              <a:defRPr sz="1275" i="0">
                <a:solidFill>
                  <a:srgbClr val="AF6839"/>
                </a:solidFill>
              </a:defRPr>
            </a:lvl8pPr>
            <a:lvl9pPr>
              <a:defRPr sz="1275" i="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1275" i="0">
                <a:solidFill>
                  <a:srgbClr val="AF6839"/>
                </a:solidFill>
              </a:defRPr>
            </a:pPr>
            <a:r>
              <a:rPr sz="1275" i="0">
                <a:solidFill>
                  <a:srgbClr val="AF6839"/>
                </a:solidFill>
              </a:rPr>
              <a:t>— 17   BREAK-EVEN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DA1038-4146-48FA-9F3B-948DA26A6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0" y="638175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i="0">
                <a:solidFill>
                  <a:srgbClr val="B29961"/>
                </a:solidFill>
              </a:defRPr>
            </a:defPPr>
            <a:lvl1pPr>
              <a:defRPr sz="1200" i="0">
                <a:solidFill>
                  <a:srgbClr val="B29961"/>
                </a:solidFill>
              </a:defRPr>
            </a:lvl1pPr>
            <a:lvl2pPr>
              <a:defRPr sz="1200" i="0">
                <a:solidFill>
                  <a:srgbClr val="B29961"/>
                </a:solidFill>
              </a:defRPr>
            </a:lvl2pPr>
            <a:lvl3pPr>
              <a:defRPr sz="1200" i="0">
                <a:solidFill>
                  <a:srgbClr val="B29961"/>
                </a:solidFill>
              </a:defRPr>
            </a:lvl3pPr>
            <a:lvl4pPr>
              <a:defRPr sz="1200" i="0">
                <a:solidFill>
                  <a:srgbClr val="B29961"/>
                </a:solidFill>
              </a:defRPr>
            </a:lvl4pPr>
            <a:lvl5pPr>
              <a:defRPr sz="1200" i="0">
                <a:solidFill>
                  <a:srgbClr val="B29961"/>
                </a:solidFill>
              </a:defRPr>
            </a:lvl5pPr>
            <a:lvl6pPr>
              <a:defRPr sz="1200" i="0">
                <a:solidFill>
                  <a:srgbClr val="B29961"/>
                </a:solidFill>
              </a:defRPr>
            </a:lvl6pPr>
            <a:lvl7pPr>
              <a:defRPr sz="1200" i="0">
                <a:solidFill>
                  <a:srgbClr val="B29961"/>
                </a:solidFill>
              </a:defRPr>
            </a:lvl7pPr>
            <a:lvl8pPr>
              <a:defRPr sz="1200" i="0">
                <a:solidFill>
                  <a:srgbClr val="B29961"/>
                </a:solidFill>
              </a:defRPr>
            </a:lvl8pPr>
            <a:lvl9pPr>
              <a:defRPr sz="1200" i="0">
                <a:solidFill>
                  <a:srgbClr val="B29961"/>
                </a:solidFill>
              </a:defRPr>
            </a:lvl9pPr>
          </a:lstStyle>
          <a:p xmlns:a="http://schemas.openxmlformats.org/drawingml/2006/main">
            <a:pPr>
              <a:defRPr sz="1200" i="0">
                <a:solidFill>
                  <a:srgbClr val="B29961"/>
                </a:solidFill>
              </a:defRPr>
            </a:pPr>
            <a:r>
              <a:rPr sz="1200" i="0">
                <a:solidFill>
                  <a:srgbClr val="B29961"/>
                </a:solidFill>
              </a:rPr>
              <a:t>ILLUSTRATIVE • USD MILLION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B56601-3268-4795-8E41-E25B4A82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333500"/>
            <a:ext cx="1857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400" i="0">
                <a:solidFill>
                  <a:srgbClr val="0D141C"/>
                </a:solidFill>
              </a:defRPr>
            </a:defPPr>
            <a:lvl1pPr>
              <a:defRPr sz="5400" i="0">
                <a:solidFill>
                  <a:srgbClr val="0D141C"/>
                </a:solidFill>
              </a:defRPr>
            </a:lvl1pPr>
            <a:lvl2pPr>
              <a:defRPr sz="5400" i="0">
                <a:solidFill>
                  <a:srgbClr val="0D141C"/>
                </a:solidFill>
              </a:defRPr>
            </a:lvl2pPr>
            <a:lvl3pPr>
              <a:defRPr sz="5400" i="0">
                <a:solidFill>
                  <a:srgbClr val="0D141C"/>
                </a:solidFill>
              </a:defRPr>
            </a:lvl3pPr>
            <a:lvl4pPr>
              <a:defRPr sz="5400" i="0">
                <a:solidFill>
                  <a:srgbClr val="0D141C"/>
                </a:solidFill>
              </a:defRPr>
            </a:lvl4pPr>
            <a:lvl5pPr>
              <a:defRPr sz="5400" i="0">
                <a:solidFill>
                  <a:srgbClr val="0D141C"/>
                </a:solidFill>
              </a:defRPr>
            </a:lvl5pPr>
            <a:lvl6pPr>
              <a:defRPr sz="5400" i="0">
                <a:solidFill>
                  <a:srgbClr val="0D141C"/>
                </a:solidFill>
              </a:defRPr>
            </a:lvl6pPr>
            <a:lvl7pPr>
              <a:defRPr sz="5400" i="0">
                <a:solidFill>
                  <a:srgbClr val="0D141C"/>
                </a:solidFill>
              </a:defRPr>
            </a:lvl7pPr>
            <a:lvl8pPr>
              <a:defRPr sz="5400" i="0">
                <a:solidFill>
                  <a:srgbClr val="0D141C"/>
                </a:solidFill>
              </a:defRPr>
            </a:lvl8pPr>
            <a:lvl9pPr>
              <a:defRPr sz="5400" i="0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5400" i="0">
                <a:solidFill>
                  <a:srgbClr val="0D141C"/>
                </a:solidFill>
              </a:defRPr>
            </a:pPr>
            <a:r>
              <a:rPr sz="5400" i="0">
                <a:solidFill>
                  <a:srgbClr val="0D141C"/>
                </a:solidFill>
              </a:rPr>
              <a:t>A clear operating threshold,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6CC617-DD94-4A9C-A851-A3A649BD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38375"/>
            <a:ext cx="1857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75" i="1">
                <a:solidFill>
                  <a:srgbClr val="82502D"/>
                </a:solidFill>
              </a:defRPr>
            </a:defPPr>
            <a:lvl1pPr>
              <a:defRPr sz="4875" i="1">
                <a:solidFill>
                  <a:srgbClr val="82502D"/>
                </a:solidFill>
              </a:defRPr>
            </a:lvl1pPr>
            <a:lvl2pPr>
              <a:defRPr sz="4875" i="1">
                <a:solidFill>
                  <a:srgbClr val="82502D"/>
                </a:solidFill>
              </a:defRPr>
            </a:lvl2pPr>
            <a:lvl3pPr>
              <a:defRPr sz="4875" i="1">
                <a:solidFill>
                  <a:srgbClr val="82502D"/>
                </a:solidFill>
              </a:defRPr>
            </a:lvl3pPr>
            <a:lvl4pPr>
              <a:defRPr sz="4875" i="1">
                <a:solidFill>
                  <a:srgbClr val="82502D"/>
                </a:solidFill>
              </a:defRPr>
            </a:lvl4pPr>
            <a:lvl5pPr>
              <a:defRPr sz="4875" i="1">
                <a:solidFill>
                  <a:srgbClr val="82502D"/>
                </a:solidFill>
              </a:defRPr>
            </a:lvl5pPr>
            <a:lvl6pPr>
              <a:defRPr sz="4875" i="1">
                <a:solidFill>
                  <a:srgbClr val="82502D"/>
                </a:solidFill>
              </a:defRPr>
            </a:lvl6pPr>
            <a:lvl7pPr>
              <a:defRPr sz="4875" i="1">
                <a:solidFill>
                  <a:srgbClr val="82502D"/>
                </a:solidFill>
              </a:defRPr>
            </a:lvl7pPr>
            <a:lvl8pPr>
              <a:defRPr sz="4875" i="1">
                <a:solidFill>
                  <a:srgbClr val="82502D"/>
                </a:solidFill>
              </a:defRPr>
            </a:lvl8pPr>
            <a:lvl9pPr>
              <a:defRPr sz="4875" i="1">
                <a:solidFill>
                  <a:srgbClr val="82502D"/>
                </a:solidFill>
              </a:defRPr>
            </a:lvl9pPr>
          </a:lstStyle>
          <a:p xmlns:a="http://schemas.openxmlformats.org/drawingml/2006/main">
            <a:pPr>
              <a:defRPr sz="4875" i="1">
                <a:solidFill>
                  <a:srgbClr val="82502D"/>
                </a:solidFill>
              </a:defRPr>
            </a:pPr>
            <a:r>
              <a:rPr sz="4875" i="1">
                <a:solidFill>
                  <a:srgbClr val="82502D"/>
                </a:solidFill>
              </a:rPr>
              <a:t>with room for the ramp.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CF95FB-EAEA-46F6-A62C-96D33BDFAE97}"/>
              </a:ext>
            </a:extLst>
          </p:cNvPr>
          <p:cNvGraphicFramePr/>
          <p:nvPr/>
        </p:nvGraphicFramePr>
        <p:xfrm>
          <a:off xmlns:a="http://schemas.openxmlformats.org/drawingml/2006/main" x="971550" y="3714750"/>
          <a:ext xmlns:a="http://schemas.openxmlformats.org/drawingml/2006/main" cx="18878550" cy="4476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496050"/>
                <a:gridCol w="2476500"/>
                <a:gridCol w="2476500"/>
                <a:gridCol w="2476500"/>
                <a:gridCol w="2476500"/>
                <a:gridCol w="2476500"/>
              </a:tblGrid>
              <a:tr h="559594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USD million / ratio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FY27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FY28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FY29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FY30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FY31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T w="9525">
                      <a:solidFill>
                        <a:srgbClr val="DCCDB6"/>
                      </a:solidFill>
                      <a:prstDash val="solid"/>
                    </a:lnT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</a:tr>
              <a:tr h="559594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Planned revenue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10.05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11.39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12.73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13.40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13.40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59594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Implied fixed operating costs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3.75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3.75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3.75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3.75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3.75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59594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EBITDA break-even revenue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7.50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7.50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7.50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7.50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7.50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59594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EBIT break-even revenue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8.50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8.50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8.50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8.50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8.50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59594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Revenue above EBITDA break-even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2.55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3.89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5.23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5.90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5.90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59594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EBITDA break-even utilisation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56.0%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56.0%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56.0%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56.0%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56.0%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  <a:tr h="559594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0D141C"/>
                          </a:solidFill>
                        </a:rPr>
                        <a:t>EBITDA margin of safety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DCCDB6"/>
                      </a:solidFill>
                      <a:prstDash val="solid"/>
                    </a:lnL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25.3%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34.1%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41.1%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44.0%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0D141C"/>
                          </a:solidFill>
                        </a:rPr>
                        <a:t>44.0%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DCCDB6"/>
                      </a:solidFill>
                      <a:prstDash val="solid"/>
                    </a:lnR>
                    <a:lnB w="9525">
                      <a:solidFill>
                        <a:srgbClr val="DCCDB6"/>
                      </a:solidFill>
                      <a:prstDash val="solid"/>
                    </a:lnB>
                    <a:solidFill>
                      <a:srgbClr val="F2EADA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F1075A-5931-4BB3-8707-D2AA313EA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8572500"/>
            <a:ext cx="18878550" cy="1238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2E141D-F4EC-4939-80A0-5B1A8F2F1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8953500"/>
            <a:ext cx="1809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775" i="0">
                <a:solidFill>
                  <a:srgbClr val="F2EADA"/>
                </a:solidFill>
              </a:defRPr>
            </a:defPPr>
            <a:lvl1pPr>
              <a:defRPr sz="2775" i="0">
                <a:solidFill>
                  <a:srgbClr val="F2EADA"/>
                </a:solidFill>
              </a:defRPr>
            </a:lvl1pPr>
            <a:lvl2pPr>
              <a:defRPr sz="2775" i="0">
                <a:solidFill>
                  <a:srgbClr val="F2EADA"/>
                </a:solidFill>
              </a:defRPr>
            </a:lvl2pPr>
            <a:lvl3pPr>
              <a:defRPr sz="2775" i="0">
                <a:solidFill>
                  <a:srgbClr val="F2EADA"/>
                </a:solidFill>
              </a:defRPr>
            </a:lvl3pPr>
            <a:lvl4pPr>
              <a:defRPr sz="2775" i="0">
                <a:solidFill>
                  <a:srgbClr val="F2EADA"/>
                </a:solidFill>
              </a:defRPr>
            </a:lvl4pPr>
            <a:lvl5pPr>
              <a:defRPr sz="2775" i="0">
                <a:solidFill>
                  <a:srgbClr val="F2EADA"/>
                </a:solidFill>
              </a:defRPr>
            </a:lvl5pPr>
            <a:lvl6pPr>
              <a:defRPr sz="2775" i="0">
                <a:solidFill>
                  <a:srgbClr val="F2EADA"/>
                </a:solidFill>
              </a:defRPr>
            </a:lvl6pPr>
            <a:lvl7pPr>
              <a:defRPr sz="2775" i="0">
                <a:solidFill>
                  <a:srgbClr val="F2EADA"/>
                </a:solidFill>
              </a:defRPr>
            </a:lvl7pPr>
            <a:lvl8pPr>
              <a:defRPr sz="2775" i="0">
                <a:solidFill>
                  <a:srgbClr val="F2EADA"/>
                </a:solidFill>
              </a:defRPr>
            </a:lvl8pPr>
            <a:lvl9pPr>
              <a:defRPr sz="2775" i="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775" i="0">
                <a:solidFill>
                  <a:srgbClr val="F2EADA"/>
                </a:solidFill>
              </a:defRPr>
            </a:pPr>
            <a:r>
              <a:rPr sz="2775" i="0">
                <a:solidFill>
                  <a:srgbClr val="F2EADA"/>
                </a:solidFill>
              </a:rPr>
              <a:t>FY31 EBITDA BREAK-EVEN   $7.50M     |     56% of planned FY31 revenue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0FA4FC-6E92-470D-86A0-7EC5CC186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0287000"/>
            <a:ext cx="188785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i="0">
                <a:solidFill>
                  <a:srgbClr val="675C4B"/>
                </a:solidFill>
              </a:defRPr>
            </a:defPPr>
            <a:lvl1pPr>
              <a:defRPr sz="1725" i="0">
                <a:solidFill>
                  <a:srgbClr val="675C4B"/>
                </a:solidFill>
              </a:defRPr>
            </a:lvl1pPr>
            <a:lvl2pPr>
              <a:defRPr sz="1725" i="0">
                <a:solidFill>
                  <a:srgbClr val="675C4B"/>
                </a:solidFill>
              </a:defRPr>
            </a:lvl2pPr>
            <a:lvl3pPr>
              <a:defRPr sz="1725" i="0">
                <a:solidFill>
                  <a:srgbClr val="675C4B"/>
                </a:solidFill>
              </a:defRPr>
            </a:lvl3pPr>
            <a:lvl4pPr>
              <a:defRPr sz="1725" i="0">
                <a:solidFill>
                  <a:srgbClr val="675C4B"/>
                </a:solidFill>
              </a:defRPr>
            </a:lvl4pPr>
            <a:lvl5pPr>
              <a:defRPr sz="1725" i="0">
                <a:solidFill>
                  <a:srgbClr val="675C4B"/>
                </a:solidFill>
              </a:defRPr>
            </a:lvl5pPr>
            <a:lvl6pPr>
              <a:defRPr sz="1725" i="0">
                <a:solidFill>
                  <a:srgbClr val="675C4B"/>
                </a:solidFill>
              </a:defRPr>
            </a:lvl6pPr>
            <a:lvl7pPr>
              <a:defRPr sz="1725" i="0">
                <a:solidFill>
                  <a:srgbClr val="675C4B"/>
                </a:solidFill>
              </a:defRPr>
            </a:lvl7pPr>
            <a:lvl8pPr>
              <a:defRPr sz="1725" i="0">
                <a:solidFill>
                  <a:srgbClr val="675C4B"/>
                </a:solidFill>
              </a:defRPr>
            </a:lvl8pPr>
            <a:lvl9pPr>
              <a:defRPr sz="1725" i="0">
                <a:solidFill>
                  <a:srgbClr val="675C4B"/>
                </a:solidFill>
              </a:defRPr>
            </a:lvl9pPr>
          </a:lstStyle>
          <a:p xmlns:a="http://schemas.openxmlformats.org/drawingml/2006/main">
            <a:pPr>
              <a:defRPr sz="1725" i="0">
                <a:solidFill>
                  <a:srgbClr val="675C4B"/>
                </a:solidFill>
              </a:defRPr>
            </a:pPr>
            <a:r>
              <a:rPr sz="1725" i="0">
                <a:solidFill>
                  <a:srgbClr val="675C4B"/>
                </a:solidFill>
              </a:rPr>
              <a:t>Assumed variable operating costs = 50% of revenue; contribution margin = 50%. Fixed costs held at $3.752M/year, calibrated to prior FY31 EBITDA; not a vendor cost estimate. EBITDA break-even = fixed costs ÷ 50%; EBIT break-even adds depreciation. Margin of safety = (sales − break-even sales) ÷ sales.</a:t>
            </a:r>
          </a:p>
        </p:txBody>
      </p:sp>
      <p:sp>
        <p:nvSpPr>
          <p:cNvPr id="10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19</ns6:t>
            </ns6:r>
          </ns6:p>
        </p:txBody>
      </p:sp>
    </p:spTree>
    <p:extLst>
      <p:ext uri="{BB962C8B-B14F-4D97-AF65-F5344CB8AC3E}">
        <p14:creationId xmlns:p14="http://schemas.microsoft.com/office/powerpoint/2010/main" val="111498107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D14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B60213-4988-4933-A07B-16B4C016B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38175"/>
            <a:ext cx="1428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i="0">
                <a:solidFill>
                  <a:srgbClr val="AF6839"/>
                </a:solidFill>
              </a:defRPr>
            </a:defPPr>
            <a:lvl1pPr>
              <a:defRPr sz="1275" i="0">
                <a:solidFill>
                  <a:srgbClr val="AF6839"/>
                </a:solidFill>
              </a:defRPr>
            </a:lvl1pPr>
            <a:lvl2pPr>
              <a:defRPr sz="1275" i="0">
                <a:solidFill>
                  <a:srgbClr val="AF6839"/>
                </a:solidFill>
              </a:defRPr>
            </a:lvl2pPr>
            <a:lvl3pPr>
              <a:defRPr sz="1275" i="0">
                <a:solidFill>
                  <a:srgbClr val="AF6839"/>
                </a:solidFill>
              </a:defRPr>
            </a:lvl3pPr>
            <a:lvl4pPr>
              <a:defRPr sz="1275" i="0">
                <a:solidFill>
                  <a:srgbClr val="AF6839"/>
                </a:solidFill>
              </a:defRPr>
            </a:lvl4pPr>
            <a:lvl5pPr>
              <a:defRPr sz="1275" i="0">
                <a:solidFill>
                  <a:srgbClr val="AF6839"/>
                </a:solidFill>
              </a:defRPr>
            </a:lvl5pPr>
            <a:lvl6pPr>
              <a:defRPr sz="1275" i="0">
                <a:solidFill>
                  <a:srgbClr val="AF6839"/>
                </a:solidFill>
              </a:defRPr>
            </a:lvl6pPr>
            <a:lvl7pPr>
              <a:defRPr sz="1275" i="0">
                <a:solidFill>
                  <a:srgbClr val="AF6839"/>
                </a:solidFill>
              </a:defRPr>
            </a:lvl7pPr>
            <a:lvl8pPr>
              <a:defRPr sz="1275" i="0">
                <a:solidFill>
                  <a:srgbClr val="AF6839"/>
                </a:solidFill>
              </a:defRPr>
            </a:lvl8pPr>
            <a:lvl9pPr>
              <a:defRPr sz="1275" i="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1275" i="0">
                <a:solidFill>
                  <a:srgbClr val="AF6839"/>
                </a:solidFill>
              </a:defRPr>
            </a:pPr>
            <a:r>
              <a:rPr sz="1275" i="0">
                <a:solidFill>
                  <a:srgbClr val="AF6839"/>
                </a:solidFill>
              </a:rPr>
              <a:t>— 18   DOWNSIDE SENSITIVITY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602885-CF82-45A6-8E8C-D216AA3A3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0" y="638175"/>
            <a:ext cx="4191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i="0">
                <a:solidFill>
                  <a:srgbClr val="B29961"/>
                </a:solidFill>
              </a:defRPr>
            </a:defPPr>
            <a:lvl1pPr>
              <a:defRPr sz="1200" i="0">
                <a:solidFill>
                  <a:srgbClr val="B29961"/>
                </a:solidFill>
              </a:defRPr>
            </a:lvl1pPr>
            <a:lvl2pPr>
              <a:defRPr sz="1200" i="0">
                <a:solidFill>
                  <a:srgbClr val="B29961"/>
                </a:solidFill>
              </a:defRPr>
            </a:lvl2pPr>
            <a:lvl3pPr>
              <a:defRPr sz="1200" i="0">
                <a:solidFill>
                  <a:srgbClr val="B29961"/>
                </a:solidFill>
              </a:defRPr>
            </a:lvl3pPr>
            <a:lvl4pPr>
              <a:defRPr sz="1200" i="0">
                <a:solidFill>
                  <a:srgbClr val="B29961"/>
                </a:solidFill>
              </a:defRPr>
            </a:lvl4pPr>
            <a:lvl5pPr>
              <a:defRPr sz="1200" i="0">
                <a:solidFill>
                  <a:srgbClr val="B29961"/>
                </a:solidFill>
              </a:defRPr>
            </a:lvl5pPr>
            <a:lvl6pPr>
              <a:defRPr sz="1200" i="0">
                <a:solidFill>
                  <a:srgbClr val="B29961"/>
                </a:solidFill>
              </a:defRPr>
            </a:lvl6pPr>
            <a:lvl7pPr>
              <a:defRPr sz="1200" i="0">
                <a:solidFill>
                  <a:srgbClr val="B29961"/>
                </a:solidFill>
              </a:defRPr>
            </a:lvl7pPr>
            <a:lvl8pPr>
              <a:defRPr sz="1200" i="0">
                <a:solidFill>
                  <a:srgbClr val="B29961"/>
                </a:solidFill>
              </a:defRPr>
            </a:lvl8pPr>
            <a:lvl9pPr>
              <a:defRPr sz="1200" i="0">
                <a:solidFill>
                  <a:srgbClr val="B29961"/>
                </a:solidFill>
              </a:defRPr>
            </a:lvl9pPr>
          </a:lstStyle>
          <a:p xmlns:a="http://schemas.openxmlformats.org/drawingml/2006/main">
            <a:pPr>
              <a:defRPr sz="1200" i="0">
                <a:solidFill>
                  <a:srgbClr val="B29961"/>
                </a:solidFill>
              </a:defRPr>
            </a:pPr>
            <a:r>
              <a:rPr sz="1200" i="0">
                <a:solidFill>
                  <a:srgbClr val="B29961"/>
                </a:solidFill>
              </a:rPr>
              <a:t>ILLUSTRATIVE • USD MILLION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BBF2EF-8F6A-4410-945C-E4399BB57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333500"/>
            <a:ext cx="1857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400" i="0">
                <a:solidFill>
                  <a:srgbClr val="F2EADA"/>
                </a:solidFill>
              </a:defRPr>
            </a:defPPr>
            <a:lvl1pPr>
              <a:defRPr sz="5400" i="0">
                <a:solidFill>
                  <a:srgbClr val="F2EADA"/>
                </a:solidFill>
              </a:defRPr>
            </a:lvl1pPr>
            <a:lvl2pPr>
              <a:defRPr sz="5400" i="0">
                <a:solidFill>
                  <a:srgbClr val="F2EADA"/>
                </a:solidFill>
              </a:defRPr>
            </a:lvl2pPr>
            <a:lvl3pPr>
              <a:defRPr sz="5400" i="0">
                <a:solidFill>
                  <a:srgbClr val="F2EADA"/>
                </a:solidFill>
              </a:defRPr>
            </a:lvl3pPr>
            <a:lvl4pPr>
              <a:defRPr sz="5400" i="0">
                <a:solidFill>
                  <a:srgbClr val="F2EADA"/>
                </a:solidFill>
              </a:defRPr>
            </a:lvl4pPr>
            <a:lvl5pPr>
              <a:defRPr sz="5400" i="0">
                <a:solidFill>
                  <a:srgbClr val="F2EADA"/>
                </a:solidFill>
              </a:defRPr>
            </a:lvl5pPr>
            <a:lvl6pPr>
              <a:defRPr sz="5400" i="0">
                <a:solidFill>
                  <a:srgbClr val="F2EADA"/>
                </a:solidFill>
              </a:defRPr>
            </a:lvl6pPr>
            <a:lvl7pPr>
              <a:defRPr sz="5400" i="0">
                <a:solidFill>
                  <a:srgbClr val="F2EADA"/>
                </a:solidFill>
              </a:defRPr>
            </a:lvl7pPr>
            <a:lvl8pPr>
              <a:defRPr sz="5400" i="0">
                <a:solidFill>
                  <a:srgbClr val="F2EADA"/>
                </a:solidFill>
              </a:defRPr>
            </a:lvl8pPr>
            <a:lvl9pPr>
              <a:defRPr sz="5400" i="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5400" i="0">
                <a:solidFill>
                  <a:srgbClr val="F2EADA"/>
                </a:solidFill>
              </a:defRPr>
            </a:pPr>
            <a:r>
              <a:rPr sz="5400" i="0">
                <a:solidFill>
                  <a:srgbClr val="F2EADA"/>
                </a:solidFill>
              </a:rPr>
              <a:t>Stress the first repayment year,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F5D127-8B05-4DC7-972E-E7198804A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38375"/>
            <a:ext cx="1857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75" i="1">
                <a:solidFill>
                  <a:srgbClr val="AF6839"/>
                </a:solidFill>
              </a:defRPr>
            </a:defPPr>
            <a:lvl1pPr>
              <a:defRPr sz="4875" i="1">
                <a:solidFill>
                  <a:srgbClr val="AF6839"/>
                </a:solidFill>
              </a:defRPr>
            </a:lvl1pPr>
            <a:lvl2pPr>
              <a:defRPr sz="4875" i="1">
                <a:solidFill>
                  <a:srgbClr val="AF6839"/>
                </a:solidFill>
              </a:defRPr>
            </a:lvl2pPr>
            <a:lvl3pPr>
              <a:defRPr sz="4875" i="1">
                <a:solidFill>
                  <a:srgbClr val="AF6839"/>
                </a:solidFill>
              </a:defRPr>
            </a:lvl3pPr>
            <a:lvl4pPr>
              <a:defRPr sz="4875" i="1">
                <a:solidFill>
                  <a:srgbClr val="AF6839"/>
                </a:solidFill>
              </a:defRPr>
            </a:lvl4pPr>
            <a:lvl5pPr>
              <a:defRPr sz="4875" i="1">
                <a:solidFill>
                  <a:srgbClr val="AF6839"/>
                </a:solidFill>
              </a:defRPr>
            </a:lvl5pPr>
            <a:lvl6pPr>
              <a:defRPr sz="4875" i="1">
                <a:solidFill>
                  <a:srgbClr val="AF6839"/>
                </a:solidFill>
              </a:defRPr>
            </a:lvl6pPr>
            <a:lvl7pPr>
              <a:defRPr sz="4875" i="1">
                <a:solidFill>
                  <a:srgbClr val="AF6839"/>
                </a:solidFill>
              </a:defRPr>
            </a:lvl7pPr>
            <a:lvl8pPr>
              <a:defRPr sz="4875" i="1">
                <a:solidFill>
                  <a:srgbClr val="AF6839"/>
                </a:solidFill>
              </a:defRPr>
            </a:lvl8pPr>
            <a:lvl9pPr>
              <a:defRPr sz="4875" i="1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4875" i="1">
                <a:solidFill>
                  <a:srgbClr val="AF6839"/>
                </a:solidFill>
              </a:defRPr>
            </a:pPr>
            <a:r>
              <a:rPr sz="4875" i="1">
                <a:solidFill>
                  <a:srgbClr val="AF6839"/>
                </a:solidFill>
              </a:rPr>
              <a:t>before relying on later scale.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41C5C1-7007-4DCA-8260-39B0775AC1C8}"/>
              </a:ext>
            </a:extLst>
          </p:cNvPr>
          <p:cNvGraphicFramePr/>
          <p:nvPr/>
        </p:nvGraphicFramePr>
        <p:xfrm>
          <a:off xmlns:a="http://schemas.openxmlformats.org/drawingml/2006/main" x="971550" y="3714750"/>
          <a:ext xmlns:a="http://schemas.openxmlformats.org/drawingml/2006/main" cx="18878550" cy="4476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496050"/>
                <a:gridCol w="3095625"/>
                <a:gridCol w="3095625"/>
                <a:gridCol w="3095625"/>
                <a:gridCol w="3095625"/>
              </a:tblGrid>
              <a:tr h="746125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FY28 scenario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T w="9525">
                      <a:solidFill>
                        <a:srgbClr val="35404A"/>
                      </a:solidFill>
                      <a:prstDash val="solid"/>
                    </a:lnT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Revenue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T w="9525">
                      <a:solidFill>
                        <a:srgbClr val="35404A"/>
                      </a:solidFill>
                      <a:prstDash val="solid"/>
                    </a:lnT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EBITDA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T w="9525">
                      <a:solidFill>
                        <a:srgbClr val="35404A"/>
                      </a:solidFill>
                      <a:prstDash val="solid"/>
                    </a:lnT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CFADS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T w="9525">
                      <a:solidFill>
                        <a:srgbClr val="35404A"/>
                      </a:solidFill>
                      <a:prstDash val="solid"/>
                    </a:lnT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DSCR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T w="9525">
                      <a:solidFill>
                        <a:srgbClr val="35404A"/>
                      </a:solidFill>
                      <a:prstDash val="solid"/>
                    </a:lnT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0D141C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Base case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11.39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1.94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1.33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1.90x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Volume −20%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9.11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0.80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0.79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1.12x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Selling price −10%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10.25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0.80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0.65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0.93x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Variable unit cost +10%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11.39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1.37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0.90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1.29x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  <a:tr h="746125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F2EADA"/>
                          </a:solidFill>
                        </a:rPr>
                        <a:t>Combined downside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35404A"/>
                      </a:solidFill>
                      <a:prstDash val="solid"/>
                    </a:lnL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8.20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(0.56)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(0.56)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F2EADA"/>
                          </a:solidFill>
                        </a:rPr>
                        <a:t>-0.79x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35404A"/>
                      </a:solidFill>
                      <a:prstDash val="solid"/>
                    </a:lnR>
                    <a:lnB w="9525">
                      <a:solidFill>
                        <a:srgbClr val="35404A"/>
                      </a:solidFill>
                      <a:prstDash val="solid"/>
                    </a:lnB>
                    <a:solidFill>
                      <a:srgbClr val="15202B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CBEC0E-D872-441A-B530-A210C35D1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8667750"/>
            <a:ext cx="18573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 i="0">
                <a:solidFill>
                  <a:srgbClr val="F2EADA"/>
                </a:solidFill>
              </a:defRPr>
            </a:defPPr>
            <a:lvl1pPr>
              <a:defRPr sz="2850" i="0">
                <a:solidFill>
                  <a:srgbClr val="F2EADA"/>
                </a:solidFill>
              </a:defRPr>
            </a:lvl1pPr>
            <a:lvl2pPr>
              <a:defRPr sz="2850" i="0">
                <a:solidFill>
                  <a:srgbClr val="F2EADA"/>
                </a:solidFill>
              </a:defRPr>
            </a:lvl2pPr>
            <a:lvl3pPr>
              <a:defRPr sz="2850" i="0">
                <a:solidFill>
                  <a:srgbClr val="F2EADA"/>
                </a:solidFill>
              </a:defRPr>
            </a:lvl3pPr>
            <a:lvl4pPr>
              <a:defRPr sz="2850" i="0">
                <a:solidFill>
                  <a:srgbClr val="F2EADA"/>
                </a:solidFill>
              </a:defRPr>
            </a:lvl4pPr>
            <a:lvl5pPr>
              <a:defRPr sz="2850" i="0">
                <a:solidFill>
                  <a:srgbClr val="F2EADA"/>
                </a:solidFill>
              </a:defRPr>
            </a:lvl5pPr>
            <a:lvl6pPr>
              <a:defRPr sz="2850" i="0">
                <a:solidFill>
                  <a:srgbClr val="F2EADA"/>
                </a:solidFill>
              </a:defRPr>
            </a:lvl6pPr>
            <a:lvl7pPr>
              <a:defRPr sz="2850" i="0">
                <a:solidFill>
                  <a:srgbClr val="F2EADA"/>
                </a:solidFill>
              </a:defRPr>
            </a:lvl7pPr>
            <a:lvl8pPr>
              <a:defRPr sz="2850" i="0">
                <a:solidFill>
                  <a:srgbClr val="F2EADA"/>
                </a:solidFill>
              </a:defRPr>
            </a:lvl8pPr>
            <a:lvl9pPr>
              <a:defRPr sz="2850" i="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850" i="0">
                <a:solidFill>
                  <a:srgbClr val="F2EADA"/>
                </a:solidFill>
              </a:defRPr>
            </a:pPr>
            <a:r>
              <a:rPr sz="2850" i="0">
                <a:solidFill>
                  <a:srgbClr val="F2EADA"/>
                </a:solidFill>
              </a:rPr>
              <a:t>FY28 base-case DSCR is 1.90x under the revised assumptions.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ABFF54-1F2A-4DA3-9E3A-9C308FFC2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9334500"/>
            <a:ext cx="1857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325" i="0">
                <a:solidFill>
                  <a:srgbClr val="AF6839"/>
                </a:solidFill>
              </a:defRPr>
            </a:defPPr>
            <a:lvl1pPr>
              <a:defRPr sz="2325" i="0">
                <a:solidFill>
                  <a:srgbClr val="AF6839"/>
                </a:solidFill>
              </a:defRPr>
            </a:lvl1pPr>
            <a:lvl2pPr>
              <a:defRPr sz="2325" i="0">
                <a:solidFill>
                  <a:srgbClr val="AF6839"/>
                </a:solidFill>
              </a:defRPr>
            </a:lvl2pPr>
            <a:lvl3pPr>
              <a:defRPr sz="2325" i="0">
                <a:solidFill>
                  <a:srgbClr val="AF6839"/>
                </a:solidFill>
              </a:defRPr>
            </a:lvl3pPr>
            <a:lvl4pPr>
              <a:defRPr sz="2325" i="0">
                <a:solidFill>
                  <a:srgbClr val="AF6839"/>
                </a:solidFill>
              </a:defRPr>
            </a:lvl4pPr>
            <a:lvl5pPr>
              <a:defRPr sz="2325" i="0">
                <a:solidFill>
                  <a:srgbClr val="AF6839"/>
                </a:solidFill>
              </a:defRPr>
            </a:lvl5pPr>
            <a:lvl6pPr>
              <a:defRPr sz="2325" i="0">
                <a:solidFill>
                  <a:srgbClr val="AF6839"/>
                </a:solidFill>
              </a:defRPr>
            </a:lvl6pPr>
            <a:lvl7pPr>
              <a:defRPr sz="2325" i="0">
                <a:solidFill>
                  <a:srgbClr val="AF6839"/>
                </a:solidFill>
              </a:defRPr>
            </a:lvl7pPr>
            <a:lvl8pPr>
              <a:defRPr sz="2325" i="0">
                <a:solidFill>
                  <a:srgbClr val="AF6839"/>
                </a:solidFill>
              </a:defRPr>
            </a:lvl8pPr>
            <a:lvl9pPr>
              <a:defRPr sz="2325" i="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325" i="0">
                <a:solidFill>
                  <a:srgbClr val="AF6839"/>
                </a:solidFill>
              </a:defRPr>
            </a:pPr>
            <a:r>
              <a:rPr sz="2325" i="0">
                <a:solidFill>
                  <a:srgbClr val="AF6839"/>
                </a:solidFill>
              </a:rPr>
              <a:t>Downside cases weaken debt coverage; combined downside DSCR remains below 1.0x.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9DF711-2E90-4802-BD29-83BA0624C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0287000"/>
            <a:ext cx="188785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i="0">
                <a:solidFill>
                  <a:srgbClr val="B29961"/>
                </a:solidFill>
              </a:defRPr>
            </a:defPPr>
            <a:lvl1pPr>
              <a:defRPr sz="1725" i="0">
                <a:solidFill>
                  <a:srgbClr val="B29961"/>
                </a:solidFill>
              </a:defRPr>
            </a:lvl1pPr>
            <a:lvl2pPr>
              <a:defRPr sz="1725" i="0">
                <a:solidFill>
                  <a:srgbClr val="B29961"/>
                </a:solidFill>
              </a:defRPr>
            </a:lvl2pPr>
            <a:lvl3pPr>
              <a:defRPr sz="1725" i="0">
                <a:solidFill>
                  <a:srgbClr val="B29961"/>
                </a:solidFill>
              </a:defRPr>
            </a:lvl3pPr>
            <a:lvl4pPr>
              <a:defRPr sz="1725" i="0">
                <a:solidFill>
                  <a:srgbClr val="B29961"/>
                </a:solidFill>
              </a:defRPr>
            </a:lvl4pPr>
            <a:lvl5pPr>
              <a:defRPr sz="1725" i="0">
                <a:solidFill>
                  <a:srgbClr val="B29961"/>
                </a:solidFill>
              </a:defRPr>
            </a:lvl5pPr>
            <a:lvl6pPr>
              <a:defRPr sz="1725" i="0">
                <a:solidFill>
                  <a:srgbClr val="B29961"/>
                </a:solidFill>
              </a:defRPr>
            </a:lvl6pPr>
            <a:lvl7pPr>
              <a:defRPr sz="1725" i="0">
                <a:solidFill>
                  <a:srgbClr val="B29961"/>
                </a:solidFill>
              </a:defRPr>
            </a:lvl7pPr>
            <a:lvl8pPr>
              <a:defRPr sz="1725" i="0">
                <a:solidFill>
                  <a:srgbClr val="B29961"/>
                </a:solidFill>
              </a:defRPr>
            </a:lvl8pPr>
            <a:lvl9pPr>
              <a:defRPr sz="1725" i="0">
                <a:solidFill>
                  <a:srgbClr val="B29961"/>
                </a:solidFill>
              </a:defRPr>
            </a:lvl9pPr>
          </a:lstStyle>
          <a:p xmlns:a="http://schemas.openxmlformats.org/drawingml/2006/main">
            <a:pPr>
              <a:defRPr sz="1725" i="0">
                <a:solidFill>
                  <a:srgbClr val="B29961"/>
                </a:solidFill>
              </a:defRPr>
            </a:pPr>
            <a:r>
              <a:rPr sz="1725" i="0">
                <a:solidFill>
                  <a:srgbClr val="B29961"/>
                </a:solidFill>
              </a:rPr>
              <a:t>One-variable stresses keep other assumptions constant. Volume changes variable costs; price changes do not. Fixed costs held at FY28 base level. Working-capital target is 15% of sales, minimum $1.40M; downside releases working capital versus FY27. Debt service remains $0.70M. Annual model excludes monthly liquidity, receivable delays, subsidy proceeds and initial equity/capex flows.</a:t>
            </a:r>
          </a:p>
        </p:txBody>
      </p:sp>
      <p:sp>
        <p:nvSpPr>
          <p:cNvPr id="10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20</ns6:t>
            </ns6:r>
          </ns6:p>
        </p:txBody>
      </p:sp>
    </p:spTree>
    <p:extLst>
      <p:ext uri="{BB962C8B-B14F-4D97-AF65-F5344CB8AC3E}">
        <p14:creationId xmlns:p14="http://schemas.microsoft.com/office/powerpoint/2010/main" val="5098689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2EAD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PRODUCT GALLERY">
            <a:extLst xmlns:a="http://schemas.openxmlformats.org/drawingml/2006/main">
              <a:ext uri="{FF2B5EF4-FFF2-40B4-BE49-F238E27FC236}">
                <a16:creationId xmlns:a16="http://schemas.microsoft.com/office/drawing/2014/main" id="{688BD64C-51FC-4197-923B-E3F0A6B39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19125"/>
            <a:ext cx="1714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>
                <a:solidFill>
                  <a:srgbClr val="AF6839"/>
                </a:solidFill>
              </a:defRPr>
            </a:defPPr>
            <a:lvl1pPr>
              <a:defRPr sz="1350">
                <a:solidFill>
                  <a:srgbClr val="AF6839"/>
                </a:solidFill>
              </a:defRPr>
            </a:lvl1pPr>
            <a:lvl2pPr>
              <a:defRPr sz="1350">
                <a:solidFill>
                  <a:srgbClr val="AF6839"/>
                </a:solidFill>
              </a:defRPr>
            </a:lvl2pPr>
            <a:lvl3pPr>
              <a:defRPr sz="1350">
                <a:solidFill>
                  <a:srgbClr val="AF6839"/>
                </a:solidFill>
              </a:defRPr>
            </a:lvl3pPr>
            <a:lvl4pPr>
              <a:defRPr sz="1350">
                <a:solidFill>
                  <a:srgbClr val="AF6839"/>
                </a:solidFill>
              </a:defRPr>
            </a:lvl4pPr>
            <a:lvl5pPr>
              <a:defRPr sz="1350">
                <a:solidFill>
                  <a:srgbClr val="AF6839"/>
                </a:solidFill>
              </a:defRPr>
            </a:lvl5pPr>
            <a:lvl6pPr>
              <a:defRPr sz="1350">
                <a:solidFill>
                  <a:srgbClr val="AF6839"/>
                </a:solidFill>
              </a:defRPr>
            </a:lvl6pPr>
            <a:lvl7pPr>
              <a:defRPr sz="1350">
                <a:solidFill>
                  <a:srgbClr val="AF6839"/>
                </a:solidFill>
              </a:defRPr>
            </a:lvl7pPr>
            <a:lvl8pPr>
              <a:defRPr sz="1350">
                <a:solidFill>
                  <a:srgbClr val="AF6839"/>
                </a:solidFill>
              </a:defRPr>
            </a:lvl8pPr>
            <a:lvl9pPr>
              <a:defRPr sz="13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1350">
                <a:solidFill>
                  <a:srgbClr val="AF6839"/>
                </a:solidFill>
              </a:defRPr>
            </a:pPr>
            <a:r>
              <a:rPr sz="1350">
                <a:solidFill>
                  <a:srgbClr val="AF6839"/>
                </a:solidFill>
              </a:rPr>
              <a:t>PRODUCT GALLERY</a:t>
            </a:r>
          </a:p>
        </p:txBody>
      </p:sp>
      <p:sp>
        <p:nvSpPr>
          <p:cNvPr id="2" name="Lead frame portfolio">
            <a:extLst xmlns:a="http://schemas.openxmlformats.org/drawingml/2006/main">
              <a:ext uri="{FF2B5EF4-FFF2-40B4-BE49-F238E27FC236}">
                <a16:creationId xmlns:a16="http://schemas.microsoft.com/office/drawing/2014/main" id="{79982A92-1F87-49F0-9EAC-5B2402622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333500"/>
            <a:ext cx="188785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700">
                <a:solidFill>
                  <a:srgbClr val="0D141C"/>
                </a:solidFill>
              </a:defRPr>
            </a:defPPr>
            <a:lvl1pPr>
              <a:defRPr sz="5700">
                <a:solidFill>
                  <a:srgbClr val="0D141C"/>
                </a:solidFill>
              </a:defRPr>
            </a:lvl1pPr>
            <a:lvl2pPr>
              <a:defRPr sz="5700">
                <a:solidFill>
                  <a:srgbClr val="0D141C"/>
                </a:solidFill>
              </a:defRPr>
            </a:lvl2pPr>
            <a:lvl3pPr>
              <a:defRPr sz="5700">
                <a:solidFill>
                  <a:srgbClr val="0D141C"/>
                </a:solidFill>
              </a:defRPr>
            </a:lvl3pPr>
            <a:lvl4pPr>
              <a:defRPr sz="5700">
                <a:solidFill>
                  <a:srgbClr val="0D141C"/>
                </a:solidFill>
              </a:defRPr>
            </a:lvl4pPr>
            <a:lvl5pPr>
              <a:defRPr sz="5700">
                <a:solidFill>
                  <a:srgbClr val="0D141C"/>
                </a:solidFill>
              </a:defRPr>
            </a:lvl5pPr>
            <a:lvl6pPr>
              <a:defRPr sz="5700">
                <a:solidFill>
                  <a:srgbClr val="0D141C"/>
                </a:solidFill>
              </a:defRPr>
            </a:lvl6pPr>
            <a:lvl7pPr>
              <a:defRPr sz="5700">
                <a:solidFill>
                  <a:srgbClr val="0D141C"/>
                </a:solidFill>
              </a:defRPr>
            </a:lvl7pPr>
            <a:lvl8pPr>
              <a:defRPr sz="5700">
                <a:solidFill>
                  <a:srgbClr val="0D141C"/>
                </a:solidFill>
              </a:defRPr>
            </a:lvl8pPr>
            <a:lvl9pPr>
              <a:defRPr sz="5700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5700">
                <a:solidFill>
                  <a:srgbClr val="0D141C"/>
                </a:solidFill>
              </a:defRPr>
            </a:pPr>
            <a:r>
              <a:rPr sz="5700">
                <a:solidFill>
                  <a:srgbClr val="0D141C"/>
                </a:solidFill>
              </a:rPr>
              <a:t>Lead frame portfolio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33F154-2F0D-4D9A-8D38-09175059A36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61c80a975e4857"/>
          <a:stretch xmlns:a="http://schemas.openxmlformats.org/drawingml/2006/main"/>
        </p:blipFill>
        <p:spPr>
          <a:xfrm xmlns:a="http://schemas.openxmlformats.org/drawingml/2006/main">
            <a:off x="1771758" y="2667000"/>
            <a:ext cx="4305085" cy="2857500"/>
          </a:xfrm>
          <a:prstGeom xmlns:a="http://schemas.openxmlformats.org/drawingml/2006/main" prst="rect">
            <a:avLst/>
          </a:prstGeom>
        </p:spPr>
      </p:pic>
      <p:sp>
        <p:nvSpPr>
          <p:cNvPr id="4" name="01  IC Lead Frame">
            <a:extLst xmlns:a="http://schemas.openxmlformats.org/drawingml/2006/main">
              <a:ext uri="{FF2B5EF4-FFF2-40B4-BE49-F238E27FC236}">
                <a16:creationId xmlns:a16="http://schemas.microsoft.com/office/drawing/2014/main" id="{7F55B12B-2642-42A1-B8E0-530352E80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762625"/>
            <a:ext cx="590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>
                <a:solidFill>
                  <a:srgbClr val="0D141C"/>
                </a:solidFill>
              </a:defRPr>
            </a:defPPr>
            <a:lvl1pPr>
              <a:defRPr sz="2400">
                <a:solidFill>
                  <a:srgbClr val="0D141C"/>
                </a:solidFill>
              </a:defRPr>
            </a:lvl1pPr>
            <a:lvl2pPr>
              <a:defRPr sz="2400">
                <a:solidFill>
                  <a:srgbClr val="0D141C"/>
                </a:solidFill>
              </a:defRPr>
            </a:lvl2pPr>
            <a:lvl3pPr>
              <a:defRPr sz="2400">
                <a:solidFill>
                  <a:srgbClr val="0D141C"/>
                </a:solidFill>
              </a:defRPr>
            </a:lvl3pPr>
            <a:lvl4pPr>
              <a:defRPr sz="2400">
                <a:solidFill>
                  <a:srgbClr val="0D141C"/>
                </a:solidFill>
              </a:defRPr>
            </a:lvl4pPr>
            <a:lvl5pPr>
              <a:defRPr sz="2400">
                <a:solidFill>
                  <a:srgbClr val="0D141C"/>
                </a:solidFill>
              </a:defRPr>
            </a:lvl5pPr>
            <a:lvl6pPr>
              <a:defRPr sz="2400">
                <a:solidFill>
                  <a:srgbClr val="0D141C"/>
                </a:solidFill>
              </a:defRPr>
            </a:lvl6pPr>
            <a:lvl7pPr>
              <a:defRPr sz="2400">
                <a:solidFill>
                  <a:srgbClr val="0D141C"/>
                </a:solidFill>
              </a:defRPr>
            </a:lvl7pPr>
            <a:lvl8pPr>
              <a:defRPr sz="2400">
                <a:solidFill>
                  <a:srgbClr val="0D141C"/>
                </a:solidFill>
              </a:defRPr>
            </a:lvl8pPr>
            <a:lvl9pPr>
              <a:defRPr sz="2400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2400">
                <a:solidFill>
                  <a:srgbClr val="0D141C"/>
                </a:solidFill>
              </a:defRPr>
            </a:pPr>
            <a:r>
              <a:rPr sz="2400">
                <a:solidFill>
                  <a:srgbClr val="0D141C"/>
                </a:solidFill>
              </a:rPr>
              <a:t>01  IC Lead Frame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033443-D9B9-4C7B-AB30-9599A27949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8779ad645b44e0"/>
          <a:stretch xmlns:a="http://schemas.openxmlformats.org/drawingml/2006/main"/>
        </p:blipFill>
        <p:spPr>
          <a:xfrm xmlns:a="http://schemas.openxmlformats.org/drawingml/2006/main">
            <a:off x="8248758" y="2667000"/>
            <a:ext cx="4305085" cy="2857500"/>
          </a:xfrm>
          <a:prstGeom xmlns:a="http://schemas.openxmlformats.org/drawingml/2006/main" prst="rect">
            <a:avLst/>
          </a:prstGeom>
        </p:spPr>
      </p:pic>
      <p:sp>
        <p:nvSpPr>
          <p:cNvPr id="6" name="02  High Power Discrete Lead Frame">
            <a:extLst xmlns:a="http://schemas.openxmlformats.org/drawingml/2006/main">
              <a:ext uri="{FF2B5EF4-FFF2-40B4-BE49-F238E27FC236}">
                <a16:creationId xmlns:a16="http://schemas.microsoft.com/office/drawing/2014/main" id="{09D49A6D-746D-4719-8926-284D2027B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5762625"/>
            <a:ext cx="590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>
                <a:solidFill>
                  <a:srgbClr val="0D141C"/>
                </a:solidFill>
              </a:defRPr>
            </a:defPPr>
            <a:lvl1pPr>
              <a:defRPr sz="2400">
                <a:solidFill>
                  <a:srgbClr val="0D141C"/>
                </a:solidFill>
              </a:defRPr>
            </a:lvl1pPr>
            <a:lvl2pPr>
              <a:defRPr sz="2400">
                <a:solidFill>
                  <a:srgbClr val="0D141C"/>
                </a:solidFill>
              </a:defRPr>
            </a:lvl2pPr>
            <a:lvl3pPr>
              <a:defRPr sz="2400">
                <a:solidFill>
                  <a:srgbClr val="0D141C"/>
                </a:solidFill>
              </a:defRPr>
            </a:lvl3pPr>
            <a:lvl4pPr>
              <a:defRPr sz="2400">
                <a:solidFill>
                  <a:srgbClr val="0D141C"/>
                </a:solidFill>
              </a:defRPr>
            </a:lvl4pPr>
            <a:lvl5pPr>
              <a:defRPr sz="2400">
                <a:solidFill>
                  <a:srgbClr val="0D141C"/>
                </a:solidFill>
              </a:defRPr>
            </a:lvl5pPr>
            <a:lvl6pPr>
              <a:defRPr sz="2400">
                <a:solidFill>
                  <a:srgbClr val="0D141C"/>
                </a:solidFill>
              </a:defRPr>
            </a:lvl6pPr>
            <a:lvl7pPr>
              <a:defRPr sz="2400">
                <a:solidFill>
                  <a:srgbClr val="0D141C"/>
                </a:solidFill>
              </a:defRPr>
            </a:lvl7pPr>
            <a:lvl8pPr>
              <a:defRPr sz="2400">
                <a:solidFill>
                  <a:srgbClr val="0D141C"/>
                </a:solidFill>
              </a:defRPr>
            </a:lvl8pPr>
            <a:lvl9pPr>
              <a:defRPr sz="2400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2400">
                <a:solidFill>
                  <a:srgbClr val="0D141C"/>
                </a:solidFill>
              </a:defRPr>
            </a:pPr>
            <a:r>
              <a:rPr sz="2400">
                <a:solidFill>
                  <a:srgbClr val="0D141C"/>
                </a:solidFill>
              </a:rPr>
              <a:t>02  High Power Discrete Lead Frame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E84B3A-B6AD-40DF-994B-FFB9540C3B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12485d1ee04462"/>
          <a:stretch xmlns:a="http://schemas.openxmlformats.org/drawingml/2006/main"/>
        </p:blipFill>
        <p:spPr>
          <a:xfrm xmlns:a="http://schemas.openxmlformats.org/drawingml/2006/main">
            <a:off x="14725758" y="2667000"/>
            <a:ext cx="4305085" cy="2857500"/>
          </a:xfrm>
          <a:prstGeom xmlns:a="http://schemas.openxmlformats.org/drawingml/2006/main" prst="rect">
            <a:avLst/>
          </a:prstGeom>
        </p:spPr>
      </p:pic>
      <p:sp>
        <p:nvSpPr>
          <p:cNvPr id="8" name="03  Power Discrete Lead Frame">
            <a:extLst xmlns:a="http://schemas.openxmlformats.org/drawingml/2006/main">
              <a:ext uri="{FF2B5EF4-FFF2-40B4-BE49-F238E27FC236}">
                <a16:creationId xmlns:a16="http://schemas.microsoft.com/office/drawing/2014/main" id="{B8B73075-CA65-4DC4-8D9E-81DA0ED0C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25550" y="5762625"/>
            <a:ext cx="590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>
                <a:solidFill>
                  <a:srgbClr val="0D141C"/>
                </a:solidFill>
              </a:defRPr>
            </a:defPPr>
            <a:lvl1pPr>
              <a:defRPr sz="2400">
                <a:solidFill>
                  <a:srgbClr val="0D141C"/>
                </a:solidFill>
              </a:defRPr>
            </a:lvl1pPr>
            <a:lvl2pPr>
              <a:defRPr sz="2400">
                <a:solidFill>
                  <a:srgbClr val="0D141C"/>
                </a:solidFill>
              </a:defRPr>
            </a:lvl2pPr>
            <a:lvl3pPr>
              <a:defRPr sz="2400">
                <a:solidFill>
                  <a:srgbClr val="0D141C"/>
                </a:solidFill>
              </a:defRPr>
            </a:lvl3pPr>
            <a:lvl4pPr>
              <a:defRPr sz="2400">
                <a:solidFill>
                  <a:srgbClr val="0D141C"/>
                </a:solidFill>
              </a:defRPr>
            </a:lvl4pPr>
            <a:lvl5pPr>
              <a:defRPr sz="2400">
                <a:solidFill>
                  <a:srgbClr val="0D141C"/>
                </a:solidFill>
              </a:defRPr>
            </a:lvl5pPr>
            <a:lvl6pPr>
              <a:defRPr sz="2400">
                <a:solidFill>
                  <a:srgbClr val="0D141C"/>
                </a:solidFill>
              </a:defRPr>
            </a:lvl6pPr>
            <a:lvl7pPr>
              <a:defRPr sz="2400">
                <a:solidFill>
                  <a:srgbClr val="0D141C"/>
                </a:solidFill>
              </a:defRPr>
            </a:lvl7pPr>
            <a:lvl8pPr>
              <a:defRPr sz="2400">
                <a:solidFill>
                  <a:srgbClr val="0D141C"/>
                </a:solidFill>
              </a:defRPr>
            </a:lvl8pPr>
            <a:lvl9pPr>
              <a:defRPr sz="2400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2400">
                <a:solidFill>
                  <a:srgbClr val="0D141C"/>
                </a:solidFill>
              </a:defRPr>
            </a:pPr>
            <a:r>
              <a:rPr sz="2400">
                <a:solidFill>
                  <a:srgbClr val="0D141C"/>
                </a:solidFill>
              </a:rPr>
              <a:t>03  Power Discrete Lead Frame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3D628C-6155-4598-A57C-B4AEC8DB54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fe103e59534b33"/>
          <a:stretch xmlns:a="http://schemas.openxmlformats.org/drawingml/2006/main"/>
        </p:blipFill>
        <p:spPr>
          <a:xfrm xmlns:a="http://schemas.openxmlformats.org/drawingml/2006/main">
            <a:off x="5010258" y="6858000"/>
            <a:ext cx="4305085" cy="2857500"/>
          </a:xfrm>
          <a:prstGeom xmlns:a="http://schemas.openxmlformats.org/drawingml/2006/main" prst="rect">
            <a:avLst/>
          </a:prstGeom>
        </p:spPr>
      </p:pic>
      <p:sp>
        <p:nvSpPr>
          <p:cNvPr id="10" name="04  High Precision IC Lead Frame">
            <a:extLst xmlns:a="http://schemas.openxmlformats.org/drawingml/2006/main">
              <a:ext uri="{FF2B5EF4-FFF2-40B4-BE49-F238E27FC236}">
                <a16:creationId xmlns:a16="http://schemas.microsoft.com/office/drawing/2014/main" id="{3A461D4D-BACA-466B-9ED3-6EFC559BA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9953625"/>
            <a:ext cx="590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>
                <a:solidFill>
                  <a:srgbClr val="0D141C"/>
                </a:solidFill>
              </a:defRPr>
            </a:defPPr>
            <a:lvl1pPr>
              <a:defRPr sz="2400">
                <a:solidFill>
                  <a:srgbClr val="0D141C"/>
                </a:solidFill>
              </a:defRPr>
            </a:lvl1pPr>
            <a:lvl2pPr>
              <a:defRPr sz="2400">
                <a:solidFill>
                  <a:srgbClr val="0D141C"/>
                </a:solidFill>
              </a:defRPr>
            </a:lvl2pPr>
            <a:lvl3pPr>
              <a:defRPr sz="2400">
                <a:solidFill>
                  <a:srgbClr val="0D141C"/>
                </a:solidFill>
              </a:defRPr>
            </a:lvl3pPr>
            <a:lvl4pPr>
              <a:defRPr sz="2400">
                <a:solidFill>
                  <a:srgbClr val="0D141C"/>
                </a:solidFill>
              </a:defRPr>
            </a:lvl4pPr>
            <a:lvl5pPr>
              <a:defRPr sz="2400">
                <a:solidFill>
                  <a:srgbClr val="0D141C"/>
                </a:solidFill>
              </a:defRPr>
            </a:lvl5pPr>
            <a:lvl6pPr>
              <a:defRPr sz="2400">
                <a:solidFill>
                  <a:srgbClr val="0D141C"/>
                </a:solidFill>
              </a:defRPr>
            </a:lvl6pPr>
            <a:lvl7pPr>
              <a:defRPr sz="2400">
                <a:solidFill>
                  <a:srgbClr val="0D141C"/>
                </a:solidFill>
              </a:defRPr>
            </a:lvl7pPr>
            <a:lvl8pPr>
              <a:defRPr sz="2400">
                <a:solidFill>
                  <a:srgbClr val="0D141C"/>
                </a:solidFill>
              </a:defRPr>
            </a:lvl8pPr>
            <a:lvl9pPr>
              <a:defRPr sz="2400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2400">
                <a:solidFill>
                  <a:srgbClr val="0D141C"/>
                </a:solidFill>
              </a:defRPr>
            </a:pPr>
            <a:r>
              <a:rPr sz="2400">
                <a:solidFill>
                  <a:srgbClr val="0D141C"/>
                </a:solidFill>
              </a:rPr>
              <a:t>04  High Precision IC Lead Frame</a:t>
            </a:r>
          </a:p>
        </p:txBody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A7DA8F-911B-4139-8F68-644FFA9190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5f9d7611b748fa"/>
          <a:stretch xmlns:a="http://schemas.openxmlformats.org/drawingml/2006/main"/>
        </p:blipFill>
        <p:spPr>
          <a:xfrm xmlns:a="http://schemas.openxmlformats.org/drawingml/2006/main">
            <a:off x="11487258" y="6858000"/>
            <a:ext cx="4305085" cy="2857500"/>
          </a:xfrm>
          <a:prstGeom xmlns:a="http://schemas.openxmlformats.org/drawingml/2006/main" prst="rect">
            <a:avLst/>
          </a:prstGeom>
        </p:spPr>
      </p:pic>
      <p:sp>
        <p:nvSpPr>
          <p:cNvPr id="12" name="05  Mount Device Lead Frame">
            <a:extLst xmlns:a="http://schemas.openxmlformats.org/drawingml/2006/main">
              <a:ext uri="{FF2B5EF4-FFF2-40B4-BE49-F238E27FC236}">
                <a16:creationId xmlns:a16="http://schemas.microsoft.com/office/drawing/2014/main" id="{806A3C9C-BFA3-4FF2-AE1C-32458894D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7050" y="9953625"/>
            <a:ext cx="5905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>
                <a:solidFill>
                  <a:srgbClr val="0D141C"/>
                </a:solidFill>
              </a:defRPr>
            </a:defPPr>
            <a:lvl1pPr>
              <a:defRPr sz="2400">
                <a:solidFill>
                  <a:srgbClr val="0D141C"/>
                </a:solidFill>
              </a:defRPr>
            </a:lvl1pPr>
            <a:lvl2pPr>
              <a:defRPr sz="2400">
                <a:solidFill>
                  <a:srgbClr val="0D141C"/>
                </a:solidFill>
              </a:defRPr>
            </a:lvl2pPr>
            <a:lvl3pPr>
              <a:defRPr sz="2400">
                <a:solidFill>
                  <a:srgbClr val="0D141C"/>
                </a:solidFill>
              </a:defRPr>
            </a:lvl3pPr>
            <a:lvl4pPr>
              <a:defRPr sz="2400">
                <a:solidFill>
                  <a:srgbClr val="0D141C"/>
                </a:solidFill>
              </a:defRPr>
            </a:lvl4pPr>
            <a:lvl5pPr>
              <a:defRPr sz="2400">
                <a:solidFill>
                  <a:srgbClr val="0D141C"/>
                </a:solidFill>
              </a:defRPr>
            </a:lvl5pPr>
            <a:lvl6pPr>
              <a:defRPr sz="2400">
                <a:solidFill>
                  <a:srgbClr val="0D141C"/>
                </a:solidFill>
              </a:defRPr>
            </a:lvl6pPr>
            <a:lvl7pPr>
              <a:defRPr sz="2400">
                <a:solidFill>
                  <a:srgbClr val="0D141C"/>
                </a:solidFill>
              </a:defRPr>
            </a:lvl7pPr>
            <a:lvl8pPr>
              <a:defRPr sz="2400">
                <a:solidFill>
                  <a:srgbClr val="0D141C"/>
                </a:solidFill>
              </a:defRPr>
            </a:lvl8pPr>
            <a:lvl9pPr>
              <a:defRPr sz="2400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2400">
                <a:solidFill>
                  <a:srgbClr val="0D141C"/>
                </a:solidFill>
              </a:defRPr>
            </a:pPr>
            <a:r>
              <a:rPr sz="2400">
                <a:solidFill>
                  <a:srgbClr val="0D141C"/>
                </a:solidFill>
              </a:rPr>
              <a:t>05  Mount Device Lead Frame</a:t>
            </a:r>
          </a:p>
        </p:txBody>
      </p:sp>
      <p:sp>
        <p:nvSpPr>
          <p:cNvPr id="14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5</ns6:t>
            </ns6:r>
          </ns6:p>
        </p:txBody>
      </p:sp>
    </p:spTree>
    <p:extLst>
      <p:ext uri="{BB962C8B-B14F-4D97-AF65-F5344CB8AC3E}">
        <p14:creationId xmlns:p14="http://schemas.microsoft.com/office/powerpoint/2010/main" val="304535909"/>
      </p:ext>
    </p:extLst>
  </p:cSld>
</p:sld>
</file>

<file path=ppt/slides/slide20.xml><?xml version="1.0" encoding="utf-8"?>
<p:sld xmlns:p="http://schemas.openxmlformats.org/presentationml/2006/main" show="0">
  <p:cSld>
    <p:bg>
      <p:bgPr>
        <a:solidFill xmlns:a="http://schemas.openxmlformats.org/drawingml/2006/main">
          <a:srgbClr val="0D14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VIDEO">
            <a:extLst xmlns:a="http://schemas.openxmlformats.org/drawingml/2006/main">
              <a:ext uri="{FF2B5EF4-FFF2-40B4-BE49-F238E27FC236}">
                <a16:creationId xmlns:a16="http://schemas.microsoft.com/office/drawing/2014/main" id="{DD02F593-3192-424E-898A-79EE52F8A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19125"/>
            <a:ext cx="1714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>
                <a:solidFill>
                  <a:srgbClr val="AF6839"/>
                </a:solidFill>
              </a:defRPr>
            </a:defPPr>
            <a:lvl1pPr>
              <a:defRPr sz="1350">
                <a:solidFill>
                  <a:srgbClr val="AF6839"/>
                </a:solidFill>
              </a:defRPr>
            </a:lvl1pPr>
            <a:lvl2pPr>
              <a:defRPr sz="1350">
                <a:solidFill>
                  <a:srgbClr val="AF6839"/>
                </a:solidFill>
              </a:defRPr>
            </a:lvl2pPr>
            <a:lvl3pPr>
              <a:defRPr sz="1350">
                <a:solidFill>
                  <a:srgbClr val="AF6839"/>
                </a:solidFill>
              </a:defRPr>
            </a:lvl3pPr>
            <a:lvl4pPr>
              <a:defRPr sz="1350">
                <a:solidFill>
                  <a:srgbClr val="AF6839"/>
                </a:solidFill>
              </a:defRPr>
            </a:lvl4pPr>
            <a:lvl5pPr>
              <a:defRPr sz="1350">
                <a:solidFill>
                  <a:srgbClr val="AF6839"/>
                </a:solidFill>
              </a:defRPr>
            </a:lvl5pPr>
            <a:lvl6pPr>
              <a:defRPr sz="1350">
                <a:solidFill>
                  <a:srgbClr val="AF6839"/>
                </a:solidFill>
              </a:defRPr>
            </a:lvl6pPr>
            <a:lvl7pPr>
              <a:defRPr sz="1350">
                <a:solidFill>
                  <a:srgbClr val="AF6839"/>
                </a:solidFill>
              </a:defRPr>
            </a:lvl7pPr>
            <a:lvl8pPr>
              <a:defRPr sz="1350">
                <a:solidFill>
                  <a:srgbClr val="AF6839"/>
                </a:solidFill>
              </a:defRPr>
            </a:lvl8pPr>
            <a:lvl9pPr>
              <a:defRPr sz="13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1350">
                <a:solidFill>
                  <a:srgbClr val="AF6839"/>
                </a:solidFill>
              </a:defRPr>
            </a:pPr>
            <a:r>
              <a:rPr sz="1350">
                <a:solidFill>
                  <a:srgbClr val="AF6839"/>
                </a:solidFill>
              </a:rPr>
              <a:t>VIDEO</a:t>
            </a:r>
          </a:p>
        </p:txBody>
      </p:sp>
      <p:sp>
        <p:nvSpPr>
          <p:cNvPr id="2" name="Lead frame video">
            <a:extLst xmlns:a="http://schemas.openxmlformats.org/drawingml/2006/main">
              <a:ext uri="{FF2B5EF4-FFF2-40B4-BE49-F238E27FC236}">
                <a16:creationId xmlns:a16="http://schemas.microsoft.com/office/drawing/2014/main" id="{37FF9D97-CA1C-4305-8F59-9C51DAA43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333500"/>
            <a:ext cx="188785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700">
                <a:solidFill>
                  <a:srgbClr val="F2EADA"/>
                </a:solidFill>
              </a:defRPr>
            </a:defPPr>
            <a:lvl1pPr>
              <a:defRPr sz="5700">
                <a:solidFill>
                  <a:srgbClr val="F2EADA"/>
                </a:solidFill>
              </a:defRPr>
            </a:lvl1pPr>
            <a:lvl2pPr>
              <a:defRPr sz="5700">
                <a:solidFill>
                  <a:srgbClr val="F2EADA"/>
                </a:solidFill>
              </a:defRPr>
            </a:lvl2pPr>
            <a:lvl3pPr>
              <a:defRPr sz="5700">
                <a:solidFill>
                  <a:srgbClr val="F2EADA"/>
                </a:solidFill>
              </a:defRPr>
            </a:lvl3pPr>
            <a:lvl4pPr>
              <a:defRPr sz="5700">
                <a:solidFill>
                  <a:srgbClr val="F2EADA"/>
                </a:solidFill>
              </a:defRPr>
            </a:lvl4pPr>
            <a:lvl5pPr>
              <a:defRPr sz="5700">
                <a:solidFill>
                  <a:srgbClr val="F2EADA"/>
                </a:solidFill>
              </a:defRPr>
            </a:lvl5pPr>
            <a:lvl6pPr>
              <a:defRPr sz="5700">
                <a:solidFill>
                  <a:srgbClr val="F2EADA"/>
                </a:solidFill>
              </a:defRPr>
            </a:lvl6pPr>
            <a:lvl7pPr>
              <a:defRPr sz="5700">
                <a:solidFill>
                  <a:srgbClr val="F2EADA"/>
                </a:solidFill>
              </a:defRPr>
            </a:lvl7pPr>
            <a:lvl8pPr>
              <a:defRPr sz="5700">
                <a:solidFill>
                  <a:srgbClr val="F2EADA"/>
                </a:solidFill>
              </a:defRPr>
            </a:lvl8pPr>
            <a:lvl9pPr>
              <a:defRPr sz="57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5700">
                <a:solidFill>
                  <a:srgbClr val="F2EADA"/>
                </a:solidFill>
              </a:defRPr>
            </a:pPr>
            <a:r>
              <a:rPr sz="5700">
                <a:solidFill>
                  <a:srgbClr val="F2EADA"/>
                </a:solidFill>
              </a:rPr>
              <a:t>Lead frame video</a:t>
            </a:r>
          </a:p>
        </p:txBody>
      </p:sp>
      <p:pic>
        <p:nvPicPr>
          <p:cNvPr id="3" name="" descr="&lt;iframe width=&quot;560&quot; height=&quot;315&quot; src=&quot;https://www.youtube.com/embed/GDK-VySz_C4?si=sQVoB0tmV7GvjP7J&quot; title=&quot;YouTube video player&quot; frameborder=&quot;0&quot; allow=&quot;accelerometer; autoplay; clipboard-write; encrypted-media; gyroscope; picture-in-picture; web-share&quot; referrerpolicy=&quot;strict-origin-when-cross-origin&quot; allowfullscreen&gt;&lt;/iframe&gt;">
            <a:extLst xmlns:a="http://schemas.openxmlformats.org/drawingml/2006/main">
              <a:ext uri="{FF2B5EF4-FFF2-40B4-BE49-F238E27FC236}">
                <a16:creationId xmlns:a16="http://schemas.microsoft.com/office/drawing/2014/main" id="{66D5DFEA-95F9-49D6-9B51-0EAA3FE89DAA}"/>
              </a:ext>
            </a:extLst>
          </p:cNvPr>
          <p:cNvPicPr>
            <a:picLocks xmlns:a="http://schemas.openxmlformats.org/drawingml/2006/main" noChangeAspect="1"/>
          </p:cNvPicPr>
          <p:nvPr>
            <ns0:videoFile xmlns:ns0="http://schemas.openxmlformats.org/drawingml/2006/main" xmlns:ns1="http://schemas.openxmlformats.org/officeDocument/2006/relationships" ns1:link="rIdOnlineVideo"/>
          </p:nvPr>
        </p:nvPicPr>
        <p:blipFill>
          <a:blip xmlns:r="http://schemas.openxmlformats.org/officeDocument/2006/relationships" xmlns:a="http://schemas.openxmlformats.org/drawingml/2006/main" r:embed="Rf08e45b554a14df1"/>
          <a:srcRect xmlns:a="http://schemas.openxmlformats.org/drawingml/2006/main" l="0" t="7627" r="0" b="76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52825" y="2667000"/>
            <a:ext cx="13716000" cy="7715250"/>
          </a:xfrm>
          <a:prstGeom xmlns:a="http://schemas.openxmlformats.org/drawingml/2006/main" prst="rect">
            <a:avLst/>
          </a:prstGeom>
        </p:spPr>
      </p:pic>
      <p:sp>
        <p:nvSpPr>
          <p:cNvPr id="4" name="Open video on YouTube">
            <a:extLst xmlns:a="http://schemas.openxmlformats.org/drawingml/2006/main">
              <a:ext uri="{FF2B5EF4-FFF2-40B4-BE49-F238E27FC236}">
                <a16:creationId xmlns:a16="http://schemas.microsoft.com/office/drawing/2014/main" id="{54C544DF-1666-4A25-BB6A-9C8B5F9087E6}"/>
              </a:ext>
            </a:extLst>
            <ns2:hlinkClick xmlns:ns2="http://schemas.openxmlformats.org/drawingml/2006/main" xmlns:ns3="http://schemas.openxmlformats.org/officeDocument/2006/relationships" ns3:id="rIdVideoFallback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0668000"/>
            <a:ext cx="638175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683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>
                <a:solidFill>
                  <a:srgbClr val="F2EADA"/>
                </a:solidFill>
              </a:defRPr>
            </a:defPPr>
            <a:lvl1pPr>
              <a:defRPr sz="2400">
                <a:solidFill>
                  <a:srgbClr val="F2EADA"/>
                </a:solidFill>
              </a:defRPr>
            </a:lvl1pPr>
            <a:lvl2pPr>
              <a:defRPr sz="2400">
                <a:solidFill>
                  <a:srgbClr val="F2EADA"/>
                </a:solidFill>
              </a:defRPr>
            </a:lvl2pPr>
            <a:lvl3pPr>
              <a:defRPr sz="2400">
                <a:solidFill>
                  <a:srgbClr val="F2EADA"/>
                </a:solidFill>
              </a:defRPr>
            </a:lvl3pPr>
            <a:lvl4pPr>
              <a:defRPr sz="2400">
                <a:solidFill>
                  <a:srgbClr val="F2EADA"/>
                </a:solidFill>
              </a:defRPr>
            </a:lvl4pPr>
            <a:lvl5pPr>
              <a:defRPr sz="2400">
                <a:solidFill>
                  <a:srgbClr val="F2EADA"/>
                </a:solidFill>
              </a:defRPr>
            </a:lvl5pPr>
            <a:lvl6pPr>
              <a:defRPr sz="2400">
                <a:solidFill>
                  <a:srgbClr val="F2EADA"/>
                </a:solidFill>
              </a:defRPr>
            </a:lvl6pPr>
            <a:lvl7pPr>
              <a:defRPr sz="2400">
                <a:solidFill>
                  <a:srgbClr val="F2EADA"/>
                </a:solidFill>
              </a:defRPr>
            </a:lvl7pPr>
            <a:lvl8pPr>
              <a:defRPr sz="2400">
                <a:solidFill>
                  <a:srgbClr val="F2EADA"/>
                </a:solidFill>
              </a:defRPr>
            </a:lvl8pPr>
            <a:lvl9pPr>
              <a:defRPr sz="24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400">
                <a:solidFill>
                  <a:srgbClr val="F2EADA"/>
                </a:solidFill>
              </a:defRPr>
            </a:pPr>
            <a:r>
              <a:rPr sz="2400">
                <a:solidFill>
                  <a:srgbClr val="F2EADA"/>
                </a:solidFill>
              </a:rPr>
              <a:t>Open video on YouTube</a:t>
            </a:r>
          </a:p>
        </p:txBody>
      </p:sp>
      <p:sp>
        <p:nvSpPr>
          <p:cNvPr id="6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21</ns6:t>
            </ns6:r>
          </ns6:p>
        </p:txBody>
      </p:sp>
    </p:spTree>
    <p:extLst>
      <p:ext uri="{BB962C8B-B14F-4D97-AF65-F5344CB8AC3E}">
        <p14:creationId xmlns:p14="http://schemas.microsoft.com/office/powerpoint/2010/main" val="152285296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2EAD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" name="">
            <a:extLst xmlns:a="http://schemas.openxmlformats.org/drawingml/2006/main">
              <a:ext uri="{FF2B5EF4-FFF2-40B4-BE49-F238E27FC236}">
                <a16:creationId xmlns:a16="http://schemas.microsoft.com/office/drawing/2014/main" id="{FF88D167-7BAB-45C1-AD3E-A28CAD13D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19125"/>
            <a:ext cx="188785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>
                <a:solidFill>
                  <a:srgbClr val="AF6839"/>
                </a:solidFill>
              </a:defRPr>
            </a:defPPr>
            <a:lvl1pPr>
              <a:defRPr sz="1350">
                <a:solidFill>
                  <a:srgbClr val="AF6839"/>
                </a:solidFill>
              </a:defRPr>
            </a:lvl1pPr>
            <a:lvl2pPr>
              <a:defRPr sz="1350">
                <a:solidFill>
                  <a:srgbClr val="AF6839"/>
                </a:solidFill>
              </a:defRPr>
            </a:lvl2pPr>
            <a:lvl3pPr>
              <a:defRPr sz="1350">
                <a:solidFill>
                  <a:srgbClr val="AF6839"/>
                </a:solidFill>
              </a:defRPr>
            </a:lvl3pPr>
            <a:lvl4pPr>
              <a:defRPr sz="1350">
                <a:solidFill>
                  <a:srgbClr val="AF6839"/>
                </a:solidFill>
              </a:defRPr>
            </a:lvl4pPr>
            <a:lvl5pPr>
              <a:defRPr sz="1350">
                <a:solidFill>
                  <a:srgbClr val="AF6839"/>
                </a:solidFill>
              </a:defRPr>
            </a:lvl5pPr>
            <a:lvl6pPr>
              <a:defRPr sz="1350">
                <a:solidFill>
                  <a:srgbClr val="AF6839"/>
                </a:solidFill>
              </a:defRPr>
            </a:lvl6pPr>
            <a:lvl7pPr>
              <a:defRPr sz="1350">
                <a:solidFill>
                  <a:srgbClr val="AF6839"/>
                </a:solidFill>
              </a:defRPr>
            </a:lvl7pPr>
            <a:lvl8pPr>
              <a:defRPr sz="1350">
                <a:solidFill>
                  <a:srgbClr val="AF6839"/>
                </a:solidFill>
              </a:defRPr>
            </a:lvl8pPr>
            <a:lvl9pPr>
              <a:defRPr sz="13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1350">
                <a:solidFill>
                  <a:srgbClr val="AF6839"/>
                </a:solidFill>
              </a:defRPr>
            </a:pPr>
            <a:r>
              <a:rPr sz="1350">
                <a:solidFill>
                  <a:srgbClr val="AF6839"/>
                </a:solidFill>
              </a:rPr>
              <a:t>MANUFACTURING PROCESSES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8D5784-3C1B-4EBB-8C14-CDAD8C1C2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333500"/>
            <a:ext cx="188785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5400">
                <a:solidFill>
                  <a:srgbClr val="0D141C"/>
                </a:solidFill>
              </a:defRPr>
            </a:defPPr>
            <a:lvl1pPr>
              <a:defRPr sz="5400">
                <a:solidFill>
                  <a:srgbClr val="0D141C"/>
                </a:solidFill>
              </a:defRPr>
            </a:lvl1pPr>
            <a:lvl2pPr>
              <a:defRPr sz="5400">
                <a:solidFill>
                  <a:srgbClr val="0D141C"/>
                </a:solidFill>
              </a:defRPr>
            </a:lvl2pPr>
            <a:lvl3pPr>
              <a:defRPr sz="5400">
                <a:solidFill>
                  <a:srgbClr val="0D141C"/>
                </a:solidFill>
              </a:defRPr>
            </a:lvl3pPr>
            <a:lvl4pPr>
              <a:defRPr sz="5400">
                <a:solidFill>
                  <a:srgbClr val="0D141C"/>
                </a:solidFill>
              </a:defRPr>
            </a:lvl4pPr>
            <a:lvl5pPr>
              <a:defRPr sz="5400">
                <a:solidFill>
                  <a:srgbClr val="0D141C"/>
                </a:solidFill>
              </a:defRPr>
            </a:lvl5pPr>
            <a:lvl6pPr>
              <a:defRPr sz="5400">
                <a:solidFill>
                  <a:srgbClr val="0D141C"/>
                </a:solidFill>
              </a:defRPr>
            </a:lvl6pPr>
            <a:lvl7pPr>
              <a:defRPr sz="5400">
                <a:solidFill>
                  <a:srgbClr val="0D141C"/>
                </a:solidFill>
              </a:defRPr>
            </a:lvl7pPr>
            <a:lvl8pPr>
              <a:defRPr sz="5400">
                <a:solidFill>
                  <a:srgbClr val="0D141C"/>
                </a:solidFill>
              </a:defRPr>
            </a:lvl8pPr>
            <a:lvl9pPr>
              <a:defRPr sz="5400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5400">
                <a:solidFill>
                  <a:srgbClr val="0D141C"/>
                </a:solidFill>
              </a:defRPr>
            </a:pPr>
            <a:r>
              <a:rPr sz="5400">
                <a:solidFill>
                  <a:srgbClr val="0D141C"/>
                </a:solidFill>
              </a:rPr>
              <a:t>Two routes to a finished lead frame.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4C3EEA-2005-418B-B084-8EBDE3262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57500"/>
            <a:ext cx="9067800" cy="723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ADA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8C01B5-A3DF-4D02-960C-8158481F3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143250"/>
            <a:ext cx="8458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>
                <a:solidFill>
                  <a:srgbClr val="AF6839"/>
                </a:solidFill>
              </a:defRPr>
            </a:defPPr>
            <a:lvl1pPr>
              <a:defRPr sz="2850">
                <a:solidFill>
                  <a:srgbClr val="AF6839"/>
                </a:solidFill>
              </a:defRPr>
            </a:lvl1pPr>
            <a:lvl2pPr>
              <a:defRPr sz="2850">
                <a:solidFill>
                  <a:srgbClr val="AF6839"/>
                </a:solidFill>
              </a:defRPr>
            </a:lvl2pPr>
            <a:lvl3pPr>
              <a:defRPr sz="2850">
                <a:solidFill>
                  <a:srgbClr val="AF6839"/>
                </a:solidFill>
              </a:defRPr>
            </a:lvl3pPr>
            <a:lvl4pPr>
              <a:defRPr sz="2850">
                <a:solidFill>
                  <a:srgbClr val="AF6839"/>
                </a:solidFill>
              </a:defRPr>
            </a:lvl4pPr>
            <a:lvl5pPr>
              <a:defRPr sz="2850">
                <a:solidFill>
                  <a:srgbClr val="AF6839"/>
                </a:solidFill>
              </a:defRPr>
            </a:lvl5pPr>
            <a:lvl6pPr>
              <a:defRPr sz="2850">
                <a:solidFill>
                  <a:srgbClr val="AF6839"/>
                </a:solidFill>
              </a:defRPr>
            </a:lvl6pPr>
            <a:lvl7pPr>
              <a:defRPr sz="2850">
                <a:solidFill>
                  <a:srgbClr val="AF6839"/>
                </a:solidFill>
              </a:defRPr>
            </a:lvl7pPr>
            <a:lvl8pPr>
              <a:defRPr sz="2850">
                <a:solidFill>
                  <a:srgbClr val="AF6839"/>
                </a:solidFill>
              </a:defRPr>
            </a:lvl8pPr>
            <a:lvl9pPr>
              <a:defRPr sz="28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850">
                <a:solidFill>
                  <a:srgbClr val="AF6839"/>
                </a:solidFill>
              </a:defRPr>
            </a:pPr>
            <a:r>
              <a:rPr sz="2850">
                <a:solidFill>
                  <a:srgbClr val="AF6839"/>
                </a:solidFill>
              </a:rPr>
              <a:t>01  Pre-plating Processes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4CB834-2A03-4A20-AE74-169B44D45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762375"/>
            <a:ext cx="8458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>
                <a:solidFill>
                  <a:srgbClr val="0D141C"/>
                </a:solidFill>
              </a:defRPr>
            </a:defPPr>
            <a:lvl1pPr>
              <a:defRPr sz="2175">
                <a:solidFill>
                  <a:srgbClr val="0D141C"/>
                </a:solidFill>
              </a:defRPr>
            </a:lvl1pPr>
            <a:lvl2pPr>
              <a:defRPr sz="2175">
                <a:solidFill>
                  <a:srgbClr val="0D141C"/>
                </a:solidFill>
              </a:defRPr>
            </a:lvl2pPr>
            <a:lvl3pPr>
              <a:defRPr sz="2175">
                <a:solidFill>
                  <a:srgbClr val="0D141C"/>
                </a:solidFill>
              </a:defRPr>
            </a:lvl3pPr>
            <a:lvl4pPr>
              <a:defRPr sz="2175">
                <a:solidFill>
                  <a:srgbClr val="0D141C"/>
                </a:solidFill>
              </a:defRPr>
            </a:lvl4pPr>
            <a:lvl5pPr>
              <a:defRPr sz="2175">
                <a:solidFill>
                  <a:srgbClr val="0D141C"/>
                </a:solidFill>
              </a:defRPr>
            </a:lvl5pPr>
            <a:lvl6pPr>
              <a:defRPr sz="2175">
                <a:solidFill>
                  <a:srgbClr val="0D141C"/>
                </a:solidFill>
              </a:defRPr>
            </a:lvl6pPr>
            <a:lvl7pPr>
              <a:defRPr sz="2175">
                <a:solidFill>
                  <a:srgbClr val="0D141C"/>
                </a:solidFill>
              </a:defRPr>
            </a:lvl7pPr>
            <a:lvl8pPr>
              <a:defRPr sz="2175">
                <a:solidFill>
                  <a:srgbClr val="0D141C"/>
                </a:solidFill>
              </a:defRPr>
            </a:lvl8pPr>
            <a:lvl9pPr>
              <a:defRPr sz="2175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2175">
                <a:solidFill>
                  <a:srgbClr val="0D141C"/>
                </a:solidFill>
              </a:defRPr>
            </a:pPr>
            <a:r>
              <a:rPr sz="2175">
                <a:solidFill>
                  <a:srgbClr val="0D141C"/>
                </a:solidFill>
              </a:rPr>
              <a:t>Plate first, then stamp.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6D4E6A-C57C-41B8-A374-DBB231A71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762500"/>
            <a:ext cx="2571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9EC95F-C8F2-4DBE-8457-A56E889E7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905375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>
                <a:solidFill>
                  <a:srgbClr val="AF6839"/>
                </a:solidFill>
              </a:defRPr>
            </a:defPPr>
            <a:lvl1pPr>
              <a:defRPr sz="2550">
                <a:solidFill>
                  <a:srgbClr val="AF6839"/>
                </a:solidFill>
              </a:defRPr>
            </a:lvl1pPr>
            <a:lvl2pPr>
              <a:defRPr sz="2550">
                <a:solidFill>
                  <a:srgbClr val="AF6839"/>
                </a:solidFill>
              </a:defRPr>
            </a:lvl2pPr>
            <a:lvl3pPr>
              <a:defRPr sz="2550">
                <a:solidFill>
                  <a:srgbClr val="AF6839"/>
                </a:solidFill>
              </a:defRPr>
            </a:lvl3pPr>
            <a:lvl4pPr>
              <a:defRPr sz="2550">
                <a:solidFill>
                  <a:srgbClr val="AF6839"/>
                </a:solidFill>
              </a:defRPr>
            </a:lvl4pPr>
            <a:lvl5pPr>
              <a:defRPr sz="2550">
                <a:solidFill>
                  <a:srgbClr val="AF6839"/>
                </a:solidFill>
              </a:defRPr>
            </a:lvl5pPr>
            <a:lvl6pPr>
              <a:defRPr sz="2550">
                <a:solidFill>
                  <a:srgbClr val="AF6839"/>
                </a:solidFill>
              </a:defRPr>
            </a:lvl6pPr>
            <a:lvl7pPr>
              <a:defRPr sz="2550">
                <a:solidFill>
                  <a:srgbClr val="AF6839"/>
                </a:solidFill>
              </a:defRPr>
            </a:lvl7pPr>
            <a:lvl8pPr>
              <a:defRPr sz="2550">
                <a:solidFill>
                  <a:srgbClr val="AF6839"/>
                </a:solidFill>
              </a:defRPr>
            </a:lvl8pPr>
            <a:lvl9pPr>
              <a:defRPr sz="25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550">
                <a:solidFill>
                  <a:srgbClr val="AF6839"/>
                </a:solidFill>
              </a:defRPr>
            </a:pPr>
            <a:r>
              <a:rPr sz="2550">
                <a:solidFill>
                  <a:srgbClr val="AF6839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42AE5E-39DC-44D9-A037-D9839D6F9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10200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>
                <a:solidFill>
                  <a:srgbClr val="F2EADA"/>
                </a:solidFill>
              </a:defRPr>
            </a:defPPr>
            <a:lvl1pPr>
              <a:defRPr sz="2100">
                <a:solidFill>
                  <a:srgbClr val="F2EADA"/>
                </a:solidFill>
              </a:defRPr>
            </a:lvl1pPr>
            <a:lvl2pPr>
              <a:defRPr sz="2100">
                <a:solidFill>
                  <a:srgbClr val="F2EADA"/>
                </a:solidFill>
              </a:defRPr>
            </a:lvl2pPr>
            <a:lvl3pPr>
              <a:defRPr sz="2100">
                <a:solidFill>
                  <a:srgbClr val="F2EADA"/>
                </a:solidFill>
              </a:defRPr>
            </a:lvl3pPr>
            <a:lvl4pPr>
              <a:defRPr sz="2100">
                <a:solidFill>
                  <a:srgbClr val="F2EADA"/>
                </a:solidFill>
              </a:defRPr>
            </a:lvl4pPr>
            <a:lvl5pPr>
              <a:defRPr sz="2100">
                <a:solidFill>
                  <a:srgbClr val="F2EADA"/>
                </a:solidFill>
              </a:defRPr>
            </a:lvl5pPr>
            <a:lvl6pPr>
              <a:defRPr sz="2100">
                <a:solidFill>
                  <a:srgbClr val="F2EADA"/>
                </a:solidFill>
              </a:defRPr>
            </a:lvl6pPr>
            <a:lvl7pPr>
              <a:defRPr sz="2100">
                <a:solidFill>
                  <a:srgbClr val="F2EADA"/>
                </a:solidFill>
              </a:defRPr>
            </a:lvl7pPr>
            <a:lvl8pPr>
              <a:defRPr sz="2100">
                <a:solidFill>
                  <a:srgbClr val="F2EADA"/>
                </a:solidFill>
              </a:defRPr>
            </a:lvl8pPr>
            <a:lvl9pPr>
              <a:defRPr sz="21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00">
                <a:solidFill>
                  <a:srgbClr val="F2EADA"/>
                </a:solidFill>
              </a:defRPr>
            </a:pPr>
            <a:r>
              <a:rPr sz="2100">
                <a:solidFill>
                  <a:srgbClr val="F2EADA"/>
                </a:solidFill>
              </a:rPr>
              <a:t>Copper Alloy Strip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663DBA-C1DC-49DA-A418-40287AB54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5248275"/>
            <a:ext cx="33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>
                <a:solidFill>
                  <a:srgbClr val="AF6839"/>
                </a:solidFill>
              </a:defRPr>
            </a:defPPr>
            <a:lvl1pPr>
              <a:defRPr sz="2625">
                <a:solidFill>
                  <a:srgbClr val="AF6839"/>
                </a:solidFill>
              </a:defRPr>
            </a:lvl1pPr>
            <a:lvl2pPr>
              <a:defRPr sz="2625">
                <a:solidFill>
                  <a:srgbClr val="AF6839"/>
                </a:solidFill>
              </a:defRPr>
            </a:lvl2pPr>
            <a:lvl3pPr>
              <a:defRPr sz="2625">
                <a:solidFill>
                  <a:srgbClr val="AF6839"/>
                </a:solidFill>
              </a:defRPr>
            </a:lvl3pPr>
            <a:lvl4pPr>
              <a:defRPr sz="2625">
                <a:solidFill>
                  <a:srgbClr val="AF6839"/>
                </a:solidFill>
              </a:defRPr>
            </a:lvl4pPr>
            <a:lvl5pPr>
              <a:defRPr sz="2625">
                <a:solidFill>
                  <a:srgbClr val="AF6839"/>
                </a:solidFill>
              </a:defRPr>
            </a:lvl5pPr>
            <a:lvl6pPr>
              <a:defRPr sz="2625">
                <a:solidFill>
                  <a:srgbClr val="AF6839"/>
                </a:solidFill>
              </a:defRPr>
            </a:lvl6pPr>
            <a:lvl7pPr>
              <a:defRPr sz="2625">
                <a:solidFill>
                  <a:srgbClr val="AF6839"/>
                </a:solidFill>
              </a:defRPr>
            </a:lvl7pPr>
            <a:lvl8pPr>
              <a:defRPr sz="2625">
                <a:solidFill>
                  <a:srgbClr val="AF6839"/>
                </a:solidFill>
              </a:defRPr>
            </a:lvl8pPr>
            <a:lvl9pPr>
              <a:defRPr sz="2625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625">
                <a:solidFill>
                  <a:srgbClr val="AF6839"/>
                </a:solidFill>
              </a:defRPr>
            </a:pPr>
            <a:r>
              <a:rPr sz="2625">
                <a:solidFill>
                  <a:srgbClr val="AF6839"/>
                </a:solidFill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37DA3D-D694-457D-ACBA-4AF5AF8C8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4762500"/>
            <a:ext cx="2571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BBD850-65DB-4397-8727-3D98BECDE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905375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>
                <a:solidFill>
                  <a:srgbClr val="AF6839"/>
                </a:solidFill>
              </a:defRPr>
            </a:defPPr>
            <a:lvl1pPr>
              <a:defRPr sz="2550">
                <a:solidFill>
                  <a:srgbClr val="AF6839"/>
                </a:solidFill>
              </a:defRPr>
            </a:lvl1pPr>
            <a:lvl2pPr>
              <a:defRPr sz="2550">
                <a:solidFill>
                  <a:srgbClr val="AF6839"/>
                </a:solidFill>
              </a:defRPr>
            </a:lvl2pPr>
            <a:lvl3pPr>
              <a:defRPr sz="2550">
                <a:solidFill>
                  <a:srgbClr val="AF6839"/>
                </a:solidFill>
              </a:defRPr>
            </a:lvl3pPr>
            <a:lvl4pPr>
              <a:defRPr sz="2550">
                <a:solidFill>
                  <a:srgbClr val="AF6839"/>
                </a:solidFill>
              </a:defRPr>
            </a:lvl4pPr>
            <a:lvl5pPr>
              <a:defRPr sz="2550">
                <a:solidFill>
                  <a:srgbClr val="AF6839"/>
                </a:solidFill>
              </a:defRPr>
            </a:lvl5pPr>
            <a:lvl6pPr>
              <a:defRPr sz="2550">
                <a:solidFill>
                  <a:srgbClr val="AF6839"/>
                </a:solidFill>
              </a:defRPr>
            </a:lvl6pPr>
            <a:lvl7pPr>
              <a:defRPr sz="2550">
                <a:solidFill>
                  <a:srgbClr val="AF6839"/>
                </a:solidFill>
              </a:defRPr>
            </a:lvl7pPr>
            <a:lvl8pPr>
              <a:defRPr sz="2550">
                <a:solidFill>
                  <a:srgbClr val="AF6839"/>
                </a:solidFill>
              </a:defRPr>
            </a:lvl8pPr>
            <a:lvl9pPr>
              <a:defRPr sz="25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550">
                <a:solidFill>
                  <a:srgbClr val="AF6839"/>
                </a:solidFill>
              </a:defRPr>
            </a:pPr>
            <a:r>
              <a:rPr sz="2550">
                <a:solidFill>
                  <a:srgbClr val="AF6839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06B0E0-7C26-4865-82F5-D3930DA9B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410200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>
                <a:solidFill>
                  <a:srgbClr val="F2EADA"/>
                </a:solidFill>
              </a:defRPr>
            </a:defPPr>
            <a:lvl1pPr>
              <a:defRPr sz="2100">
                <a:solidFill>
                  <a:srgbClr val="F2EADA"/>
                </a:solidFill>
              </a:defRPr>
            </a:lvl1pPr>
            <a:lvl2pPr>
              <a:defRPr sz="2100">
                <a:solidFill>
                  <a:srgbClr val="F2EADA"/>
                </a:solidFill>
              </a:defRPr>
            </a:lvl2pPr>
            <a:lvl3pPr>
              <a:defRPr sz="2100">
                <a:solidFill>
                  <a:srgbClr val="F2EADA"/>
                </a:solidFill>
              </a:defRPr>
            </a:lvl3pPr>
            <a:lvl4pPr>
              <a:defRPr sz="2100">
                <a:solidFill>
                  <a:srgbClr val="F2EADA"/>
                </a:solidFill>
              </a:defRPr>
            </a:lvl4pPr>
            <a:lvl5pPr>
              <a:defRPr sz="2100">
                <a:solidFill>
                  <a:srgbClr val="F2EADA"/>
                </a:solidFill>
              </a:defRPr>
            </a:lvl5pPr>
            <a:lvl6pPr>
              <a:defRPr sz="2100">
                <a:solidFill>
                  <a:srgbClr val="F2EADA"/>
                </a:solidFill>
              </a:defRPr>
            </a:lvl6pPr>
            <a:lvl7pPr>
              <a:defRPr sz="2100">
                <a:solidFill>
                  <a:srgbClr val="F2EADA"/>
                </a:solidFill>
              </a:defRPr>
            </a:lvl7pPr>
            <a:lvl8pPr>
              <a:defRPr sz="2100">
                <a:solidFill>
                  <a:srgbClr val="F2EADA"/>
                </a:solidFill>
              </a:defRPr>
            </a:lvl8pPr>
            <a:lvl9pPr>
              <a:defRPr sz="21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00">
                <a:solidFill>
                  <a:srgbClr val="F2EADA"/>
                </a:solidFill>
              </a:defRPr>
            </a:pPr>
            <a:r>
              <a:rPr sz="2100">
                <a:solidFill>
                  <a:srgbClr val="F2EADA"/>
                </a:solidFill>
              </a:rPr>
              <a:t>Stripe Plating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E62518-CD60-4886-8C65-50A650715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5248275"/>
            <a:ext cx="33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>
                <a:solidFill>
                  <a:srgbClr val="AF6839"/>
                </a:solidFill>
              </a:defRPr>
            </a:defPPr>
            <a:lvl1pPr>
              <a:defRPr sz="2625">
                <a:solidFill>
                  <a:srgbClr val="AF6839"/>
                </a:solidFill>
              </a:defRPr>
            </a:lvl1pPr>
            <a:lvl2pPr>
              <a:defRPr sz="2625">
                <a:solidFill>
                  <a:srgbClr val="AF6839"/>
                </a:solidFill>
              </a:defRPr>
            </a:lvl2pPr>
            <a:lvl3pPr>
              <a:defRPr sz="2625">
                <a:solidFill>
                  <a:srgbClr val="AF6839"/>
                </a:solidFill>
              </a:defRPr>
            </a:lvl3pPr>
            <a:lvl4pPr>
              <a:defRPr sz="2625">
                <a:solidFill>
                  <a:srgbClr val="AF6839"/>
                </a:solidFill>
              </a:defRPr>
            </a:lvl4pPr>
            <a:lvl5pPr>
              <a:defRPr sz="2625">
                <a:solidFill>
                  <a:srgbClr val="AF6839"/>
                </a:solidFill>
              </a:defRPr>
            </a:lvl5pPr>
            <a:lvl6pPr>
              <a:defRPr sz="2625">
                <a:solidFill>
                  <a:srgbClr val="AF6839"/>
                </a:solidFill>
              </a:defRPr>
            </a:lvl6pPr>
            <a:lvl7pPr>
              <a:defRPr sz="2625">
                <a:solidFill>
                  <a:srgbClr val="AF6839"/>
                </a:solidFill>
              </a:defRPr>
            </a:lvl7pPr>
            <a:lvl8pPr>
              <a:defRPr sz="2625">
                <a:solidFill>
                  <a:srgbClr val="AF6839"/>
                </a:solidFill>
              </a:defRPr>
            </a:lvl8pPr>
            <a:lvl9pPr>
              <a:defRPr sz="2625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625">
                <a:solidFill>
                  <a:srgbClr val="AF6839"/>
                </a:solidFill>
              </a:defRPr>
            </a:pPr>
            <a:r>
              <a:rPr sz="2625">
                <a:solidFill>
                  <a:srgbClr val="AF6839"/>
                </a:solidFill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CAC4DA-5B21-45D9-B1E1-0162CE65A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762500"/>
            <a:ext cx="2571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84FA1A-DB55-4D30-B34C-2E806C91B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905375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>
                <a:solidFill>
                  <a:srgbClr val="AF6839"/>
                </a:solidFill>
              </a:defRPr>
            </a:defPPr>
            <a:lvl1pPr>
              <a:defRPr sz="2550">
                <a:solidFill>
                  <a:srgbClr val="AF6839"/>
                </a:solidFill>
              </a:defRPr>
            </a:lvl1pPr>
            <a:lvl2pPr>
              <a:defRPr sz="2550">
                <a:solidFill>
                  <a:srgbClr val="AF6839"/>
                </a:solidFill>
              </a:defRPr>
            </a:lvl2pPr>
            <a:lvl3pPr>
              <a:defRPr sz="2550">
                <a:solidFill>
                  <a:srgbClr val="AF6839"/>
                </a:solidFill>
              </a:defRPr>
            </a:lvl3pPr>
            <a:lvl4pPr>
              <a:defRPr sz="2550">
                <a:solidFill>
                  <a:srgbClr val="AF6839"/>
                </a:solidFill>
              </a:defRPr>
            </a:lvl4pPr>
            <a:lvl5pPr>
              <a:defRPr sz="2550">
                <a:solidFill>
                  <a:srgbClr val="AF6839"/>
                </a:solidFill>
              </a:defRPr>
            </a:lvl5pPr>
            <a:lvl6pPr>
              <a:defRPr sz="2550">
                <a:solidFill>
                  <a:srgbClr val="AF6839"/>
                </a:solidFill>
              </a:defRPr>
            </a:lvl6pPr>
            <a:lvl7pPr>
              <a:defRPr sz="2550">
                <a:solidFill>
                  <a:srgbClr val="AF6839"/>
                </a:solidFill>
              </a:defRPr>
            </a:lvl7pPr>
            <a:lvl8pPr>
              <a:defRPr sz="2550">
                <a:solidFill>
                  <a:srgbClr val="AF6839"/>
                </a:solidFill>
              </a:defRPr>
            </a:lvl8pPr>
            <a:lvl9pPr>
              <a:defRPr sz="25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550">
                <a:solidFill>
                  <a:srgbClr val="AF6839"/>
                </a:solidFill>
              </a:defRPr>
            </a:pPr>
            <a:r>
              <a:rPr sz="2550">
                <a:solidFill>
                  <a:srgbClr val="AF6839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05CC5C-555E-4DEE-9B59-0B863403B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410200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>
                <a:solidFill>
                  <a:srgbClr val="F2EADA"/>
                </a:solidFill>
              </a:defRPr>
            </a:defPPr>
            <a:lvl1pPr>
              <a:defRPr sz="2100">
                <a:solidFill>
                  <a:srgbClr val="F2EADA"/>
                </a:solidFill>
              </a:defRPr>
            </a:lvl1pPr>
            <a:lvl2pPr>
              <a:defRPr sz="2100">
                <a:solidFill>
                  <a:srgbClr val="F2EADA"/>
                </a:solidFill>
              </a:defRPr>
            </a:lvl2pPr>
            <a:lvl3pPr>
              <a:defRPr sz="2100">
                <a:solidFill>
                  <a:srgbClr val="F2EADA"/>
                </a:solidFill>
              </a:defRPr>
            </a:lvl3pPr>
            <a:lvl4pPr>
              <a:defRPr sz="2100">
                <a:solidFill>
                  <a:srgbClr val="F2EADA"/>
                </a:solidFill>
              </a:defRPr>
            </a:lvl4pPr>
            <a:lvl5pPr>
              <a:defRPr sz="2100">
                <a:solidFill>
                  <a:srgbClr val="F2EADA"/>
                </a:solidFill>
              </a:defRPr>
            </a:lvl5pPr>
            <a:lvl6pPr>
              <a:defRPr sz="2100">
                <a:solidFill>
                  <a:srgbClr val="F2EADA"/>
                </a:solidFill>
              </a:defRPr>
            </a:lvl6pPr>
            <a:lvl7pPr>
              <a:defRPr sz="2100">
                <a:solidFill>
                  <a:srgbClr val="F2EADA"/>
                </a:solidFill>
              </a:defRPr>
            </a:lvl7pPr>
            <a:lvl8pPr>
              <a:defRPr sz="2100">
                <a:solidFill>
                  <a:srgbClr val="F2EADA"/>
                </a:solidFill>
              </a:defRPr>
            </a:lvl8pPr>
            <a:lvl9pPr>
              <a:defRPr sz="21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00">
                <a:solidFill>
                  <a:srgbClr val="F2EADA"/>
                </a:solidFill>
              </a:defRPr>
            </a:pPr>
            <a:r>
              <a:rPr sz="2100">
                <a:solidFill>
                  <a:srgbClr val="F2EADA"/>
                </a:solidFill>
              </a:rPr>
              <a:t>Stamping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BBE997-34B8-4679-A295-B6E9A204F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6191250"/>
            <a:ext cx="428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>
                <a:solidFill>
                  <a:srgbClr val="AF6839"/>
                </a:solidFill>
              </a:defRPr>
            </a:defPPr>
            <a:lvl1pPr>
              <a:defRPr sz="2625">
                <a:solidFill>
                  <a:srgbClr val="AF6839"/>
                </a:solidFill>
              </a:defRPr>
            </a:lvl1pPr>
            <a:lvl2pPr>
              <a:defRPr sz="2625">
                <a:solidFill>
                  <a:srgbClr val="AF6839"/>
                </a:solidFill>
              </a:defRPr>
            </a:lvl2pPr>
            <a:lvl3pPr>
              <a:defRPr sz="2625">
                <a:solidFill>
                  <a:srgbClr val="AF6839"/>
                </a:solidFill>
              </a:defRPr>
            </a:lvl3pPr>
            <a:lvl4pPr>
              <a:defRPr sz="2625">
                <a:solidFill>
                  <a:srgbClr val="AF6839"/>
                </a:solidFill>
              </a:defRPr>
            </a:lvl4pPr>
            <a:lvl5pPr>
              <a:defRPr sz="2625">
                <a:solidFill>
                  <a:srgbClr val="AF6839"/>
                </a:solidFill>
              </a:defRPr>
            </a:lvl5pPr>
            <a:lvl6pPr>
              <a:defRPr sz="2625">
                <a:solidFill>
                  <a:srgbClr val="AF6839"/>
                </a:solidFill>
              </a:defRPr>
            </a:lvl6pPr>
            <a:lvl7pPr>
              <a:defRPr sz="2625">
                <a:solidFill>
                  <a:srgbClr val="AF6839"/>
                </a:solidFill>
              </a:defRPr>
            </a:lvl7pPr>
            <a:lvl8pPr>
              <a:defRPr sz="2625">
                <a:solidFill>
                  <a:srgbClr val="AF6839"/>
                </a:solidFill>
              </a:defRPr>
            </a:lvl8pPr>
            <a:lvl9pPr>
              <a:defRPr sz="2625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625">
                <a:solidFill>
                  <a:srgbClr val="AF6839"/>
                </a:solidFill>
              </a:defRPr>
            </a:pPr>
            <a:r>
              <a:rPr sz="2625">
                <a:solidFill>
                  <a:srgbClr val="AF6839"/>
                </a:solidFill>
              </a:rPr>
              <a:t>↓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98BE72-E1EE-4C60-B6EE-AF6A3EF7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6810375"/>
            <a:ext cx="2571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ACEAFF-DF12-4949-9189-583E1A46B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6953250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>
                <a:solidFill>
                  <a:srgbClr val="AF6839"/>
                </a:solidFill>
              </a:defRPr>
            </a:defPPr>
            <a:lvl1pPr>
              <a:defRPr sz="2550">
                <a:solidFill>
                  <a:srgbClr val="AF6839"/>
                </a:solidFill>
              </a:defRPr>
            </a:lvl1pPr>
            <a:lvl2pPr>
              <a:defRPr sz="2550">
                <a:solidFill>
                  <a:srgbClr val="AF6839"/>
                </a:solidFill>
              </a:defRPr>
            </a:lvl2pPr>
            <a:lvl3pPr>
              <a:defRPr sz="2550">
                <a:solidFill>
                  <a:srgbClr val="AF6839"/>
                </a:solidFill>
              </a:defRPr>
            </a:lvl3pPr>
            <a:lvl4pPr>
              <a:defRPr sz="2550">
                <a:solidFill>
                  <a:srgbClr val="AF6839"/>
                </a:solidFill>
              </a:defRPr>
            </a:lvl4pPr>
            <a:lvl5pPr>
              <a:defRPr sz="2550">
                <a:solidFill>
                  <a:srgbClr val="AF6839"/>
                </a:solidFill>
              </a:defRPr>
            </a:lvl5pPr>
            <a:lvl6pPr>
              <a:defRPr sz="2550">
                <a:solidFill>
                  <a:srgbClr val="AF6839"/>
                </a:solidFill>
              </a:defRPr>
            </a:lvl6pPr>
            <a:lvl7pPr>
              <a:defRPr sz="2550">
                <a:solidFill>
                  <a:srgbClr val="AF6839"/>
                </a:solidFill>
              </a:defRPr>
            </a:lvl7pPr>
            <a:lvl8pPr>
              <a:defRPr sz="2550">
                <a:solidFill>
                  <a:srgbClr val="AF6839"/>
                </a:solidFill>
              </a:defRPr>
            </a:lvl8pPr>
            <a:lvl9pPr>
              <a:defRPr sz="25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550">
                <a:solidFill>
                  <a:srgbClr val="AF6839"/>
                </a:solidFill>
              </a:defRPr>
            </a:pPr>
            <a:r>
              <a:rPr sz="2550">
                <a:solidFill>
                  <a:srgbClr val="AF6839"/>
                </a:solidFill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8FDA45-C8D9-45B8-A30F-BD13D3C67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7458075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>
                <a:solidFill>
                  <a:srgbClr val="F2EADA"/>
                </a:solidFill>
              </a:defRPr>
            </a:defPPr>
            <a:lvl1pPr>
              <a:defRPr sz="2100">
                <a:solidFill>
                  <a:srgbClr val="F2EADA"/>
                </a:solidFill>
              </a:defRPr>
            </a:lvl1pPr>
            <a:lvl2pPr>
              <a:defRPr sz="2100">
                <a:solidFill>
                  <a:srgbClr val="F2EADA"/>
                </a:solidFill>
              </a:defRPr>
            </a:lvl2pPr>
            <a:lvl3pPr>
              <a:defRPr sz="2100">
                <a:solidFill>
                  <a:srgbClr val="F2EADA"/>
                </a:solidFill>
              </a:defRPr>
            </a:lvl3pPr>
            <a:lvl4pPr>
              <a:defRPr sz="2100">
                <a:solidFill>
                  <a:srgbClr val="F2EADA"/>
                </a:solidFill>
              </a:defRPr>
            </a:lvl4pPr>
            <a:lvl5pPr>
              <a:defRPr sz="2100">
                <a:solidFill>
                  <a:srgbClr val="F2EADA"/>
                </a:solidFill>
              </a:defRPr>
            </a:lvl5pPr>
            <a:lvl6pPr>
              <a:defRPr sz="2100">
                <a:solidFill>
                  <a:srgbClr val="F2EADA"/>
                </a:solidFill>
              </a:defRPr>
            </a:lvl6pPr>
            <a:lvl7pPr>
              <a:defRPr sz="2100">
                <a:solidFill>
                  <a:srgbClr val="F2EADA"/>
                </a:solidFill>
              </a:defRPr>
            </a:lvl7pPr>
            <a:lvl8pPr>
              <a:defRPr sz="2100">
                <a:solidFill>
                  <a:srgbClr val="F2EADA"/>
                </a:solidFill>
              </a:defRPr>
            </a:lvl8pPr>
            <a:lvl9pPr>
              <a:defRPr sz="21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00">
                <a:solidFill>
                  <a:srgbClr val="F2EADA"/>
                </a:solidFill>
              </a:defRPr>
            </a:pPr>
            <a:r>
              <a:rPr sz="2100">
                <a:solidFill>
                  <a:srgbClr val="F2EADA"/>
                </a:solidFill>
              </a:rPr>
              <a:t>Cleaning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D9FEF6-202D-40E3-AEE2-258018C3A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7296150"/>
            <a:ext cx="33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>
                <a:solidFill>
                  <a:srgbClr val="AF6839"/>
                </a:solidFill>
              </a:defRPr>
            </a:defPPr>
            <a:lvl1pPr>
              <a:defRPr sz="2625">
                <a:solidFill>
                  <a:srgbClr val="AF6839"/>
                </a:solidFill>
              </a:defRPr>
            </a:lvl1pPr>
            <a:lvl2pPr>
              <a:defRPr sz="2625">
                <a:solidFill>
                  <a:srgbClr val="AF6839"/>
                </a:solidFill>
              </a:defRPr>
            </a:lvl2pPr>
            <a:lvl3pPr>
              <a:defRPr sz="2625">
                <a:solidFill>
                  <a:srgbClr val="AF6839"/>
                </a:solidFill>
              </a:defRPr>
            </a:lvl3pPr>
            <a:lvl4pPr>
              <a:defRPr sz="2625">
                <a:solidFill>
                  <a:srgbClr val="AF6839"/>
                </a:solidFill>
              </a:defRPr>
            </a:lvl4pPr>
            <a:lvl5pPr>
              <a:defRPr sz="2625">
                <a:solidFill>
                  <a:srgbClr val="AF6839"/>
                </a:solidFill>
              </a:defRPr>
            </a:lvl5pPr>
            <a:lvl6pPr>
              <a:defRPr sz="2625">
                <a:solidFill>
                  <a:srgbClr val="AF6839"/>
                </a:solidFill>
              </a:defRPr>
            </a:lvl6pPr>
            <a:lvl7pPr>
              <a:defRPr sz="2625">
                <a:solidFill>
                  <a:srgbClr val="AF6839"/>
                </a:solidFill>
              </a:defRPr>
            </a:lvl7pPr>
            <a:lvl8pPr>
              <a:defRPr sz="2625">
                <a:solidFill>
                  <a:srgbClr val="AF6839"/>
                </a:solidFill>
              </a:defRPr>
            </a:lvl8pPr>
            <a:lvl9pPr>
              <a:defRPr sz="2625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625">
                <a:solidFill>
                  <a:srgbClr val="AF6839"/>
                </a:solidFill>
              </a:defRPr>
            </a:pPr>
            <a:r>
              <a:rPr sz="2625">
                <a:solidFill>
                  <a:srgbClr val="AF6839"/>
                </a:solidFill>
              </a:rPr>
              <a:t>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52F860-A2C2-4753-9346-75E73D37A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810375"/>
            <a:ext cx="2571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9E49FE-5F54-4052-A296-E7204D1EA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6953250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>
                <a:solidFill>
                  <a:srgbClr val="AF6839"/>
                </a:solidFill>
              </a:defRPr>
            </a:defPPr>
            <a:lvl1pPr>
              <a:defRPr sz="2550">
                <a:solidFill>
                  <a:srgbClr val="AF6839"/>
                </a:solidFill>
              </a:defRPr>
            </a:lvl1pPr>
            <a:lvl2pPr>
              <a:defRPr sz="2550">
                <a:solidFill>
                  <a:srgbClr val="AF6839"/>
                </a:solidFill>
              </a:defRPr>
            </a:lvl2pPr>
            <a:lvl3pPr>
              <a:defRPr sz="2550">
                <a:solidFill>
                  <a:srgbClr val="AF6839"/>
                </a:solidFill>
              </a:defRPr>
            </a:lvl3pPr>
            <a:lvl4pPr>
              <a:defRPr sz="2550">
                <a:solidFill>
                  <a:srgbClr val="AF6839"/>
                </a:solidFill>
              </a:defRPr>
            </a:lvl4pPr>
            <a:lvl5pPr>
              <a:defRPr sz="2550">
                <a:solidFill>
                  <a:srgbClr val="AF6839"/>
                </a:solidFill>
              </a:defRPr>
            </a:lvl5pPr>
            <a:lvl6pPr>
              <a:defRPr sz="2550">
                <a:solidFill>
                  <a:srgbClr val="AF6839"/>
                </a:solidFill>
              </a:defRPr>
            </a:lvl6pPr>
            <a:lvl7pPr>
              <a:defRPr sz="2550">
                <a:solidFill>
                  <a:srgbClr val="AF6839"/>
                </a:solidFill>
              </a:defRPr>
            </a:lvl7pPr>
            <a:lvl8pPr>
              <a:defRPr sz="2550">
                <a:solidFill>
                  <a:srgbClr val="AF6839"/>
                </a:solidFill>
              </a:defRPr>
            </a:lvl8pPr>
            <a:lvl9pPr>
              <a:defRPr sz="25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550">
                <a:solidFill>
                  <a:srgbClr val="AF6839"/>
                </a:solidFill>
              </a:defRPr>
            </a:pPr>
            <a:r>
              <a:rPr sz="2550">
                <a:solidFill>
                  <a:srgbClr val="AF6839"/>
                </a:solidFill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41CE7C6-100A-4C96-8ABE-6E7E52EC5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7458075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>
                <a:solidFill>
                  <a:srgbClr val="F2EADA"/>
                </a:solidFill>
              </a:defRPr>
            </a:defPPr>
            <a:lvl1pPr>
              <a:defRPr sz="2100">
                <a:solidFill>
                  <a:srgbClr val="F2EADA"/>
                </a:solidFill>
              </a:defRPr>
            </a:lvl1pPr>
            <a:lvl2pPr>
              <a:defRPr sz="2100">
                <a:solidFill>
                  <a:srgbClr val="F2EADA"/>
                </a:solidFill>
              </a:defRPr>
            </a:lvl2pPr>
            <a:lvl3pPr>
              <a:defRPr sz="2100">
                <a:solidFill>
                  <a:srgbClr val="F2EADA"/>
                </a:solidFill>
              </a:defRPr>
            </a:lvl3pPr>
            <a:lvl4pPr>
              <a:defRPr sz="2100">
                <a:solidFill>
                  <a:srgbClr val="F2EADA"/>
                </a:solidFill>
              </a:defRPr>
            </a:lvl4pPr>
            <a:lvl5pPr>
              <a:defRPr sz="2100">
                <a:solidFill>
                  <a:srgbClr val="F2EADA"/>
                </a:solidFill>
              </a:defRPr>
            </a:lvl5pPr>
            <a:lvl6pPr>
              <a:defRPr sz="2100">
                <a:solidFill>
                  <a:srgbClr val="F2EADA"/>
                </a:solidFill>
              </a:defRPr>
            </a:lvl6pPr>
            <a:lvl7pPr>
              <a:defRPr sz="2100">
                <a:solidFill>
                  <a:srgbClr val="F2EADA"/>
                </a:solidFill>
              </a:defRPr>
            </a:lvl7pPr>
            <a:lvl8pPr>
              <a:defRPr sz="2100">
                <a:solidFill>
                  <a:srgbClr val="F2EADA"/>
                </a:solidFill>
              </a:defRPr>
            </a:lvl8pPr>
            <a:lvl9pPr>
              <a:defRPr sz="21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00">
                <a:solidFill>
                  <a:srgbClr val="F2EADA"/>
                </a:solidFill>
              </a:defRPr>
            </a:pPr>
            <a:r>
              <a:rPr sz="2100">
                <a:solidFill>
                  <a:srgbClr val="F2EADA"/>
                </a:solidFill>
              </a:rPr>
              <a:t>Inspection &amp; Packing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2C1177-7731-4008-BB59-80EBB397B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7296150"/>
            <a:ext cx="33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>
                <a:solidFill>
                  <a:srgbClr val="AF6839"/>
                </a:solidFill>
              </a:defRPr>
            </a:defPPr>
            <a:lvl1pPr>
              <a:defRPr sz="2625">
                <a:solidFill>
                  <a:srgbClr val="AF6839"/>
                </a:solidFill>
              </a:defRPr>
            </a:lvl1pPr>
            <a:lvl2pPr>
              <a:defRPr sz="2625">
                <a:solidFill>
                  <a:srgbClr val="AF6839"/>
                </a:solidFill>
              </a:defRPr>
            </a:lvl2pPr>
            <a:lvl3pPr>
              <a:defRPr sz="2625">
                <a:solidFill>
                  <a:srgbClr val="AF6839"/>
                </a:solidFill>
              </a:defRPr>
            </a:lvl3pPr>
            <a:lvl4pPr>
              <a:defRPr sz="2625">
                <a:solidFill>
                  <a:srgbClr val="AF6839"/>
                </a:solidFill>
              </a:defRPr>
            </a:lvl4pPr>
            <a:lvl5pPr>
              <a:defRPr sz="2625">
                <a:solidFill>
                  <a:srgbClr val="AF6839"/>
                </a:solidFill>
              </a:defRPr>
            </a:lvl5pPr>
            <a:lvl6pPr>
              <a:defRPr sz="2625">
                <a:solidFill>
                  <a:srgbClr val="AF6839"/>
                </a:solidFill>
              </a:defRPr>
            </a:lvl6pPr>
            <a:lvl7pPr>
              <a:defRPr sz="2625">
                <a:solidFill>
                  <a:srgbClr val="AF6839"/>
                </a:solidFill>
              </a:defRPr>
            </a:lvl7pPr>
            <a:lvl8pPr>
              <a:defRPr sz="2625">
                <a:solidFill>
                  <a:srgbClr val="AF6839"/>
                </a:solidFill>
              </a:defRPr>
            </a:lvl8pPr>
            <a:lvl9pPr>
              <a:defRPr sz="2625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625">
                <a:solidFill>
                  <a:srgbClr val="AF6839"/>
                </a:solidFill>
              </a:defRPr>
            </a:pPr>
            <a:r>
              <a:rPr sz="2625">
                <a:solidFill>
                  <a:srgbClr val="AF6839"/>
                </a:solidFill>
              </a:rPr>
              <a:t>←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1FD1F8-088F-4D05-893B-B3E566FAA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6810375"/>
            <a:ext cx="2571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94ED2D2-8CED-44CF-BB7C-DB78D6E7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6953250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>
                <a:solidFill>
                  <a:srgbClr val="AF6839"/>
                </a:solidFill>
              </a:defRPr>
            </a:defPPr>
            <a:lvl1pPr>
              <a:defRPr sz="2550">
                <a:solidFill>
                  <a:srgbClr val="AF6839"/>
                </a:solidFill>
              </a:defRPr>
            </a:lvl1pPr>
            <a:lvl2pPr>
              <a:defRPr sz="2550">
                <a:solidFill>
                  <a:srgbClr val="AF6839"/>
                </a:solidFill>
              </a:defRPr>
            </a:lvl2pPr>
            <a:lvl3pPr>
              <a:defRPr sz="2550">
                <a:solidFill>
                  <a:srgbClr val="AF6839"/>
                </a:solidFill>
              </a:defRPr>
            </a:lvl3pPr>
            <a:lvl4pPr>
              <a:defRPr sz="2550">
                <a:solidFill>
                  <a:srgbClr val="AF6839"/>
                </a:solidFill>
              </a:defRPr>
            </a:lvl4pPr>
            <a:lvl5pPr>
              <a:defRPr sz="2550">
                <a:solidFill>
                  <a:srgbClr val="AF6839"/>
                </a:solidFill>
              </a:defRPr>
            </a:lvl5pPr>
            <a:lvl6pPr>
              <a:defRPr sz="2550">
                <a:solidFill>
                  <a:srgbClr val="AF6839"/>
                </a:solidFill>
              </a:defRPr>
            </a:lvl6pPr>
            <a:lvl7pPr>
              <a:defRPr sz="2550">
                <a:solidFill>
                  <a:srgbClr val="AF6839"/>
                </a:solidFill>
              </a:defRPr>
            </a:lvl7pPr>
            <a:lvl8pPr>
              <a:defRPr sz="2550">
                <a:solidFill>
                  <a:srgbClr val="AF6839"/>
                </a:solidFill>
              </a:defRPr>
            </a:lvl8pPr>
            <a:lvl9pPr>
              <a:defRPr sz="25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550">
                <a:solidFill>
                  <a:srgbClr val="AF6839"/>
                </a:solidFill>
              </a:defRPr>
            </a:pPr>
            <a:r>
              <a:rPr sz="2550">
                <a:solidFill>
                  <a:srgbClr val="AF6839"/>
                </a:solidFill>
              </a:rPr>
              <a:t>06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155ED03-ED96-426E-8ED9-ED81A8BE6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7458075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>
                <a:solidFill>
                  <a:srgbClr val="F2EADA"/>
                </a:solidFill>
              </a:defRPr>
            </a:defPPr>
            <a:lvl1pPr>
              <a:defRPr sz="2100">
                <a:solidFill>
                  <a:srgbClr val="F2EADA"/>
                </a:solidFill>
              </a:defRPr>
            </a:lvl1pPr>
            <a:lvl2pPr>
              <a:defRPr sz="2100">
                <a:solidFill>
                  <a:srgbClr val="F2EADA"/>
                </a:solidFill>
              </a:defRPr>
            </a:lvl2pPr>
            <a:lvl3pPr>
              <a:defRPr sz="2100">
                <a:solidFill>
                  <a:srgbClr val="F2EADA"/>
                </a:solidFill>
              </a:defRPr>
            </a:lvl3pPr>
            <a:lvl4pPr>
              <a:defRPr sz="2100">
                <a:solidFill>
                  <a:srgbClr val="F2EADA"/>
                </a:solidFill>
              </a:defRPr>
            </a:lvl4pPr>
            <a:lvl5pPr>
              <a:defRPr sz="2100">
                <a:solidFill>
                  <a:srgbClr val="F2EADA"/>
                </a:solidFill>
              </a:defRPr>
            </a:lvl5pPr>
            <a:lvl6pPr>
              <a:defRPr sz="2100">
                <a:solidFill>
                  <a:srgbClr val="F2EADA"/>
                </a:solidFill>
              </a:defRPr>
            </a:lvl6pPr>
            <a:lvl7pPr>
              <a:defRPr sz="2100">
                <a:solidFill>
                  <a:srgbClr val="F2EADA"/>
                </a:solidFill>
              </a:defRPr>
            </a:lvl7pPr>
            <a:lvl8pPr>
              <a:defRPr sz="2100">
                <a:solidFill>
                  <a:srgbClr val="F2EADA"/>
                </a:solidFill>
              </a:defRPr>
            </a:lvl8pPr>
            <a:lvl9pPr>
              <a:defRPr sz="21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00">
                <a:solidFill>
                  <a:srgbClr val="F2EADA"/>
                </a:solidFill>
              </a:defRPr>
            </a:pPr>
            <a:r>
              <a:rPr sz="2100">
                <a:solidFill>
                  <a:srgbClr val="F2EADA"/>
                </a:solidFill>
              </a:rPr>
              <a:t>Shipping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4095D7C-6A88-4B24-AE79-7A50314E0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8810625"/>
            <a:ext cx="8458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>
                <a:solidFill>
                  <a:srgbClr val="675C4B"/>
                </a:solidFill>
              </a:defRPr>
            </a:defPPr>
            <a:lvl1pPr>
              <a:defRPr sz="1950">
                <a:solidFill>
                  <a:srgbClr val="675C4B"/>
                </a:solidFill>
              </a:defRPr>
            </a:lvl1pPr>
            <a:lvl2pPr>
              <a:defRPr sz="1950">
                <a:solidFill>
                  <a:srgbClr val="675C4B"/>
                </a:solidFill>
              </a:defRPr>
            </a:lvl2pPr>
            <a:lvl3pPr>
              <a:defRPr sz="1950">
                <a:solidFill>
                  <a:srgbClr val="675C4B"/>
                </a:solidFill>
              </a:defRPr>
            </a:lvl3pPr>
            <a:lvl4pPr>
              <a:defRPr sz="1950">
                <a:solidFill>
                  <a:srgbClr val="675C4B"/>
                </a:solidFill>
              </a:defRPr>
            </a:lvl4pPr>
            <a:lvl5pPr>
              <a:defRPr sz="1950">
                <a:solidFill>
                  <a:srgbClr val="675C4B"/>
                </a:solidFill>
              </a:defRPr>
            </a:lvl5pPr>
            <a:lvl6pPr>
              <a:defRPr sz="1950">
                <a:solidFill>
                  <a:srgbClr val="675C4B"/>
                </a:solidFill>
              </a:defRPr>
            </a:lvl6pPr>
            <a:lvl7pPr>
              <a:defRPr sz="1950">
                <a:solidFill>
                  <a:srgbClr val="675C4B"/>
                </a:solidFill>
              </a:defRPr>
            </a:lvl7pPr>
            <a:lvl8pPr>
              <a:defRPr sz="1950">
                <a:solidFill>
                  <a:srgbClr val="675C4B"/>
                </a:solidFill>
              </a:defRPr>
            </a:lvl8pPr>
            <a:lvl9pPr>
              <a:defRPr sz="1950">
                <a:solidFill>
                  <a:srgbClr val="675C4B"/>
                </a:solidFill>
              </a:defRPr>
            </a:lvl9pPr>
          </a:lstStyle>
          <a:p xmlns:a="http://schemas.openxmlformats.org/drawingml/2006/main">
            <a:pPr>
              <a:defRPr sz="1950">
                <a:solidFill>
                  <a:srgbClr val="675C4B"/>
                </a:solidFill>
              </a:defRPr>
            </a:pPr>
            <a:r>
              <a:rPr sz="1950">
                <a:solidFill>
                  <a:srgbClr val="675C4B"/>
                </a:solidFill>
              </a:rPr>
              <a:t>Stamping output: frame or reel. Cleaning and packing follow the required delivery format.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CBE470A-B945-4460-A789-BC7D5134D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2857500"/>
            <a:ext cx="9067800" cy="723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EADA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BEE5095-8C18-4F4E-BE37-1414D4587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3143250"/>
            <a:ext cx="8458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850">
                <a:solidFill>
                  <a:srgbClr val="AF6839"/>
                </a:solidFill>
              </a:defRPr>
            </a:defPPr>
            <a:lvl1pPr>
              <a:defRPr sz="2850">
                <a:solidFill>
                  <a:srgbClr val="AF6839"/>
                </a:solidFill>
              </a:defRPr>
            </a:lvl1pPr>
            <a:lvl2pPr>
              <a:defRPr sz="2850">
                <a:solidFill>
                  <a:srgbClr val="AF6839"/>
                </a:solidFill>
              </a:defRPr>
            </a:lvl2pPr>
            <a:lvl3pPr>
              <a:defRPr sz="2850">
                <a:solidFill>
                  <a:srgbClr val="AF6839"/>
                </a:solidFill>
              </a:defRPr>
            </a:lvl3pPr>
            <a:lvl4pPr>
              <a:defRPr sz="2850">
                <a:solidFill>
                  <a:srgbClr val="AF6839"/>
                </a:solidFill>
              </a:defRPr>
            </a:lvl4pPr>
            <a:lvl5pPr>
              <a:defRPr sz="2850">
                <a:solidFill>
                  <a:srgbClr val="AF6839"/>
                </a:solidFill>
              </a:defRPr>
            </a:lvl5pPr>
            <a:lvl6pPr>
              <a:defRPr sz="2850">
                <a:solidFill>
                  <a:srgbClr val="AF6839"/>
                </a:solidFill>
              </a:defRPr>
            </a:lvl6pPr>
            <a:lvl7pPr>
              <a:defRPr sz="2850">
                <a:solidFill>
                  <a:srgbClr val="AF6839"/>
                </a:solidFill>
              </a:defRPr>
            </a:lvl7pPr>
            <a:lvl8pPr>
              <a:defRPr sz="2850">
                <a:solidFill>
                  <a:srgbClr val="AF6839"/>
                </a:solidFill>
              </a:defRPr>
            </a:lvl8pPr>
            <a:lvl9pPr>
              <a:defRPr sz="28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850">
                <a:solidFill>
                  <a:srgbClr val="AF6839"/>
                </a:solidFill>
              </a:defRPr>
            </a:pPr>
            <a:r>
              <a:rPr sz="2850">
                <a:solidFill>
                  <a:srgbClr val="AF6839"/>
                </a:solidFill>
              </a:rPr>
              <a:t>02  Post-plating Processes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B12B795-6F45-4349-9363-118D5E1B8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3762375"/>
            <a:ext cx="8458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>
                <a:solidFill>
                  <a:srgbClr val="0D141C"/>
                </a:solidFill>
              </a:defRPr>
            </a:defPPr>
            <a:lvl1pPr>
              <a:defRPr sz="2175">
                <a:solidFill>
                  <a:srgbClr val="0D141C"/>
                </a:solidFill>
              </a:defRPr>
            </a:lvl1pPr>
            <a:lvl2pPr>
              <a:defRPr sz="2175">
                <a:solidFill>
                  <a:srgbClr val="0D141C"/>
                </a:solidFill>
              </a:defRPr>
            </a:lvl2pPr>
            <a:lvl3pPr>
              <a:defRPr sz="2175">
                <a:solidFill>
                  <a:srgbClr val="0D141C"/>
                </a:solidFill>
              </a:defRPr>
            </a:lvl3pPr>
            <a:lvl4pPr>
              <a:defRPr sz="2175">
                <a:solidFill>
                  <a:srgbClr val="0D141C"/>
                </a:solidFill>
              </a:defRPr>
            </a:lvl4pPr>
            <a:lvl5pPr>
              <a:defRPr sz="2175">
                <a:solidFill>
                  <a:srgbClr val="0D141C"/>
                </a:solidFill>
              </a:defRPr>
            </a:lvl5pPr>
            <a:lvl6pPr>
              <a:defRPr sz="2175">
                <a:solidFill>
                  <a:srgbClr val="0D141C"/>
                </a:solidFill>
              </a:defRPr>
            </a:lvl6pPr>
            <a:lvl7pPr>
              <a:defRPr sz="2175">
                <a:solidFill>
                  <a:srgbClr val="0D141C"/>
                </a:solidFill>
              </a:defRPr>
            </a:lvl7pPr>
            <a:lvl8pPr>
              <a:defRPr sz="2175">
                <a:solidFill>
                  <a:srgbClr val="0D141C"/>
                </a:solidFill>
              </a:defRPr>
            </a:lvl8pPr>
            <a:lvl9pPr>
              <a:defRPr sz="2175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2175">
                <a:solidFill>
                  <a:srgbClr val="0D141C"/>
                </a:solidFill>
              </a:defRPr>
            </a:pPr>
            <a:r>
              <a:rPr sz="2175">
                <a:solidFill>
                  <a:srgbClr val="0D141C"/>
                </a:solidFill>
              </a:rPr>
              <a:t>Stamp first, then plate.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E8FE33E-979A-4362-A734-68CEBCCA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4762500"/>
            <a:ext cx="2571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00F5922-2F4C-4DB2-BCAD-415F3F978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4905375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>
                <a:solidFill>
                  <a:srgbClr val="AF6839"/>
                </a:solidFill>
              </a:defRPr>
            </a:defPPr>
            <a:lvl1pPr>
              <a:defRPr sz="2550">
                <a:solidFill>
                  <a:srgbClr val="AF6839"/>
                </a:solidFill>
              </a:defRPr>
            </a:lvl1pPr>
            <a:lvl2pPr>
              <a:defRPr sz="2550">
                <a:solidFill>
                  <a:srgbClr val="AF6839"/>
                </a:solidFill>
              </a:defRPr>
            </a:lvl2pPr>
            <a:lvl3pPr>
              <a:defRPr sz="2550">
                <a:solidFill>
                  <a:srgbClr val="AF6839"/>
                </a:solidFill>
              </a:defRPr>
            </a:lvl3pPr>
            <a:lvl4pPr>
              <a:defRPr sz="2550">
                <a:solidFill>
                  <a:srgbClr val="AF6839"/>
                </a:solidFill>
              </a:defRPr>
            </a:lvl4pPr>
            <a:lvl5pPr>
              <a:defRPr sz="2550">
                <a:solidFill>
                  <a:srgbClr val="AF6839"/>
                </a:solidFill>
              </a:defRPr>
            </a:lvl5pPr>
            <a:lvl6pPr>
              <a:defRPr sz="2550">
                <a:solidFill>
                  <a:srgbClr val="AF6839"/>
                </a:solidFill>
              </a:defRPr>
            </a:lvl6pPr>
            <a:lvl7pPr>
              <a:defRPr sz="2550">
                <a:solidFill>
                  <a:srgbClr val="AF6839"/>
                </a:solidFill>
              </a:defRPr>
            </a:lvl7pPr>
            <a:lvl8pPr>
              <a:defRPr sz="2550">
                <a:solidFill>
                  <a:srgbClr val="AF6839"/>
                </a:solidFill>
              </a:defRPr>
            </a:lvl8pPr>
            <a:lvl9pPr>
              <a:defRPr sz="25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550">
                <a:solidFill>
                  <a:srgbClr val="AF6839"/>
                </a:solidFill>
              </a:defRPr>
            </a:pPr>
            <a:r>
              <a:rPr sz="2550">
                <a:solidFill>
                  <a:srgbClr val="AF6839"/>
                </a:solidFill>
              </a:rPr>
              <a:t>01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64EB700-341A-4B4C-879B-B594446D9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5410200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>
                <a:solidFill>
                  <a:srgbClr val="F2EADA"/>
                </a:solidFill>
              </a:defRPr>
            </a:defPPr>
            <a:lvl1pPr>
              <a:defRPr sz="2100">
                <a:solidFill>
                  <a:srgbClr val="F2EADA"/>
                </a:solidFill>
              </a:defRPr>
            </a:lvl1pPr>
            <a:lvl2pPr>
              <a:defRPr sz="2100">
                <a:solidFill>
                  <a:srgbClr val="F2EADA"/>
                </a:solidFill>
              </a:defRPr>
            </a:lvl2pPr>
            <a:lvl3pPr>
              <a:defRPr sz="2100">
                <a:solidFill>
                  <a:srgbClr val="F2EADA"/>
                </a:solidFill>
              </a:defRPr>
            </a:lvl3pPr>
            <a:lvl4pPr>
              <a:defRPr sz="2100">
                <a:solidFill>
                  <a:srgbClr val="F2EADA"/>
                </a:solidFill>
              </a:defRPr>
            </a:lvl4pPr>
            <a:lvl5pPr>
              <a:defRPr sz="2100">
                <a:solidFill>
                  <a:srgbClr val="F2EADA"/>
                </a:solidFill>
              </a:defRPr>
            </a:lvl5pPr>
            <a:lvl6pPr>
              <a:defRPr sz="2100">
                <a:solidFill>
                  <a:srgbClr val="F2EADA"/>
                </a:solidFill>
              </a:defRPr>
            </a:lvl6pPr>
            <a:lvl7pPr>
              <a:defRPr sz="2100">
                <a:solidFill>
                  <a:srgbClr val="F2EADA"/>
                </a:solidFill>
              </a:defRPr>
            </a:lvl7pPr>
            <a:lvl8pPr>
              <a:defRPr sz="2100">
                <a:solidFill>
                  <a:srgbClr val="F2EADA"/>
                </a:solidFill>
              </a:defRPr>
            </a:lvl8pPr>
            <a:lvl9pPr>
              <a:defRPr sz="21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00">
                <a:solidFill>
                  <a:srgbClr val="F2EADA"/>
                </a:solidFill>
              </a:defRPr>
            </a:pPr>
            <a:r>
              <a:rPr sz="2100">
                <a:solidFill>
                  <a:srgbClr val="F2EADA"/>
                </a:solidFill>
              </a:rPr>
              <a:t>42 Alloy, Cu Material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B9A4871-A6A5-430B-8422-A5E7340EE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5248275"/>
            <a:ext cx="33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>
                <a:solidFill>
                  <a:srgbClr val="AF6839"/>
                </a:solidFill>
              </a:defRPr>
            </a:defPPr>
            <a:lvl1pPr>
              <a:defRPr sz="2625">
                <a:solidFill>
                  <a:srgbClr val="AF6839"/>
                </a:solidFill>
              </a:defRPr>
            </a:lvl1pPr>
            <a:lvl2pPr>
              <a:defRPr sz="2625">
                <a:solidFill>
                  <a:srgbClr val="AF6839"/>
                </a:solidFill>
              </a:defRPr>
            </a:lvl2pPr>
            <a:lvl3pPr>
              <a:defRPr sz="2625">
                <a:solidFill>
                  <a:srgbClr val="AF6839"/>
                </a:solidFill>
              </a:defRPr>
            </a:lvl3pPr>
            <a:lvl4pPr>
              <a:defRPr sz="2625">
                <a:solidFill>
                  <a:srgbClr val="AF6839"/>
                </a:solidFill>
              </a:defRPr>
            </a:lvl4pPr>
            <a:lvl5pPr>
              <a:defRPr sz="2625">
                <a:solidFill>
                  <a:srgbClr val="AF6839"/>
                </a:solidFill>
              </a:defRPr>
            </a:lvl5pPr>
            <a:lvl6pPr>
              <a:defRPr sz="2625">
                <a:solidFill>
                  <a:srgbClr val="AF6839"/>
                </a:solidFill>
              </a:defRPr>
            </a:lvl6pPr>
            <a:lvl7pPr>
              <a:defRPr sz="2625">
                <a:solidFill>
                  <a:srgbClr val="AF6839"/>
                </a:solidFill>
              </a:defRPr>
            </a:lvl7pPr>
            <a:lvl8pPr>
              <a:defRPr sz="2625">
                <a:solidFill>
                  <a:srgbClr val="AF6839"/>
                </a:solidFill>
              </a:defRPr>
            </a:lvl8pPr>
            <a:lvl9pPr>
              <a:defRPr sz="2625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625">
                <a:solidFill>
                  <a:srgbClr val="AF6839"/>
                </a:solidFill>
              </a:defRPr>
            </a:pPr>
            <a:r>
              <a:rPr sz="2625">
                <a:solidFill>
                  <a:srgbClr val="AF6839"/>
                </a:solidFill>
              </a:rPr>
              <a:t>→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15E97CA-9F4A-4BE8-9C65-45D86DEF5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4762500"/>
            <a:ext cx="2571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3E23B02-7C82-4F12-B207-D41A12BE7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4905375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>
                <a:solidFill>
                  <a:srgbClr val="AF6839"/>
                </a:solidFill>
              </a:defRPr>
            </a:defPPr>
            <a:lvl1pPr>
              <a:defRPr sz="2550">
                <a:solidFill>
                  <a:srgbClr val="AF6839"/>
                </a:solidFill>
              </a:defRPr>
            </a:lvl1pPr>
            <a:lvl2pPr>
              <a:defRPr sz="2550">
                <a:solidFill>
                  <a:srgbClr val="AF6839"/>
                </a:solidFill>
              </a:defRPr>
            </a:lvl2pPr>
            <a:lvl3pPr>
              <a:defRPr sz="2550">
                <a:solidFill>
                  <a:srgbClr val="AF6839"/>
                </a:solidFill>
              </a:defRPr>
            </a:lvl3pPr>
            <a:lvl4pPr>
              <a:defRPr sz="2550">
                <a:solidFill>
                  <a:srgbClr val="AF6839"/>
                </a:solidFill>
              </a:defRPr>
            </a:lvl4pPr>
            <a:lvl5pPr>
              <a:defRPr sz="2550">
                <a:solidFill>
                  <a:srgbClr val="AF6839"/>
                </a:solidFill>
              </a:defRPr>
            </a:lvl5pPr>
            <a:lvl6pPr>
              <a:defRPr sz="2550">
                <a:solidFill>
                  <a:srgbClr val="AF6839"/>
                </a:solidFill>
              </a:defRPr>
            </a:lvl6pPr>
            <a:lvl7pPr>
              <a:defRPr sz="2550">
                <a:solidFill>
                  <a:srgbClr val="AF6839"/>
                </a:solidFill>
              </a:defRPr>
            </a:lvl7pPr>
            <a:lvl8pPr>
              <a:defRPr sz="2550">
                <a:solidFill>
                  <a:srgbClr val="AF6839"/>
                </a:solidFill>
              </a:defRPr>
            </a:lvl8pPr>
            <a:lvl9pPr>
              <a:defRPr sz="25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550">
                <a:solidFill>
                  <a:srgbClr val="AF6839"/>
                </a:solidFill>
              </a:defRPr>
            </a:pPr>
            <a:r>
              <a:rPr sz="2550">
                <a:solidFill>
                  <a:srgbClr val="AF6839"/>
                </a:solidFill>
              </a:rPr>
              <a:t>02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4B7D2C62-0712-4EDB-AEC6-664793946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5410200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>
                <a:solidFill>
                  <a:srgbClr val="F2EADA"/>
                </a:solidFill>
              </a:defRPr>
            </a:defPPr>
            <a:lvl1pPr>
              <a:defRPr sz="2100">
                <a:solidFill>
                  <a:srgbClr val="F2EADA"/>
                </a:solidFill>
              </a:defRPr>
            </a:lvl1pPr>
            <a:lvl2pPr>
              <a:defRPr sz="2100">
                <a:solidFill>
                  <a:srgbClr val="F2EADA"/>
                </a:solidFill>
              </a:defRPr>
            </a:lvl2pPr>
            <a:lvl3pPr>
              <a:defRPr sz="2100">
                <a:solidFill>
                  <a:srgbClr val="F2EADA"/>
                </a:solidFill>
              </a:defRPr>
            </a:lvl3pPr>
            <a:lvl4pPr>
              <a:defRPr sz="2100">
                <a:solidFill>
                  <a:srgbClr val="F2EADA"/>
                </a:solidFill>
              </a:defRPr>
            </a:lvl4pPr>
            <a:lvl5pPr>
              <a:defRPr sz="2100">
                <a:solidFill>
                  <a:srgbClr val="F2EADA"/>
                </a:solidFill>
              </a:defRPr>
            </a:lvl5pPr>
            <a:lvl6pPr>
              <a:defRPr sz="2100">
                <a:solidFill>
                  <a:srgbClr val="F2EADA"/>
                </a:solidFill>
              </a:defRPr>
            </a:lvl6pPr>
            <a:lvl7pPr>
              <a:defRPr sz="2100">
                <a:solidFill>
                  <a:srgbClr val="F2EADA"/>
                </a:solidFill>
              </a:defRPr>
            </a:lvl7pPr>
            <a:lvl8pPr>
              <a:defRPr sz="2100">
                <a:solidFill>
                  <a:srgbClr val="F2EADA"/>
                </a:solidFill>
              </a:defRPr>
            </a:lvl8pPr>
            <a:lvl9pPr>
              <a:defRPr sz="21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00">
                <a:solidFill>
                  <a:srgbClr val="F2EADA"/>
                </a:solidFill>
              </a:defRPr>
            </a:pPr>
            <a:r>
              <a:rPr sz="2100">
                <a:solidFill>
                  <a:srgbClr val="F2EADA"/>
                </a:solidFill>
              </a:rPr>
              <a:t>Stamping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FEE0C67-4EB0-4725-87C9-D0AF0C7D1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49700" y="5248275"/>
            <a:ext cx="33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>
                <a:solidFill>
                  <a:srgbClr val="AF6839"/>
                </a:solidFill>
              </a:defRPr>
            </a:defPPr>
            <a:lvl1pPr>
              <a:defRPr sz="2625">
                <a:solidFill>
                  <a:srgbClr val="AF6839"/>
                </a:solidFill>
              </a:defRPr>
            </a:lvl1pPr>
            <a:lvl2pPr>
              <a:defRPr sz="2625">
                <a:solidFill>
                  <a:srgbClr val="AF6839"/>
                </a:solidFill>
              </a:defRPr>
            </a:lvl2pPr>
            <a:lvl3pPr>
              <a:defRPr sz="2625">
                <a:solidFill>
                  <a:srgbClr val="AF6839"/>
                </a:solidFill>
              </a:defRPr>
            </a:lvl3pPr>
            <a:lvl4pPr>
              <a:defRPr sz="2625">
                <a:solidFill>
                  <a:srgbClr val="AF6839"/>
                </a:solidFill>
              </a:defRPr>
            </a:lvl4pPr>
            <a:lvl5pPr>
              <a:defRPr sz="2625">
                <a:solidFill>
                  <a:srgbClr val="AF6839"/>
                </a:solidFill>
              </a:defRPr>
            </a:lvl5pPr>
            <a:lvl6pPr>
              <a:defRPr sz="2625">
                <a:solidFill>
                  <a:srgbClr val="AF6839"/>
                </a:solidFill>
              </a:defRPr>
            </a:lvl6pPr>
            <a:lvl7pPr>
              <a:defRPr sz="2625">
                <a:solidFill>
                  <a:srgbClr val="AF6839"/>
                </a:solidFill>
              </a:defRPr>
            </a:lvl7pPr>
            <a:lvl8pPr>
              <a:defRPr sz="2625">
                <a:solidFill>
                  <a:srgbClr val="AF6839"/>
                </a:solidFill>
              </a:defRPr>
            </a:lvl8pPr>
            <a:lvl9pPr>
              <a:defRPr sz="2625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625">
                <a:solidFill>
                  <a:srgbClr val="AF6839"/>
                </a:solidFill>
              </a:defRPr>
            </a:pPr>
            <a:r>
              <a:rPr sz="2625">
                <a:solidFill>
                  <a:srgbClr val="AF6839"/>
                </a:solidFill>
              </a:rPr>
              <a:t>→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E428CF77-F1CD-4D8C-B09D-DA7CC7A16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73550" y="4762500"/>
            <a:ext cx="2571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BEDE2337-7D7B-425F-A34D-9ABF0D30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0" y="4905375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>
                <a:solidFill>
                  <a:srgbClr val="AF6839"/>
                </a:solidFill>
              </a:defRPr>
            </a:defPPr>
            <a:lvl1pPr>
              <a:defRPr sz="2550">
                <a:solidFill>
                  <a:srgbClr val="AF6839"/>
                </a:solidFill>
              </a:defRPr>
            </a:lvl1pPr>
            <a:lvl2pPr>
              <a:defRPr sz="2550">
                <a:solidFill>
                  <a:srgbClr val="AF6839"/>
                </a:solidFill>
              </a:defRPr>
            </a:lvl2pPr>
            <a:lvl3pPr>
              <a:defRPr sz="2550">
                <a:solidFill>
                  <a:srgbClr val="AF6839"/>
                </a:solidFill>
              </a:defRPr>
            </a:lvl3pPr>
            <a:lvl4pPr>
              <a:defRPr sz="2550">
                <a:solidFill>
                  <a:srgbClr val="AF6839"/>
                </a:solidFill>
              </a:defRPr>
            </a:lvl4pPr>
            <a:lvl5pPr>
              <a:defRPr sz="2550">
                <a:solidFill>
                  <a:srgbClr val="AF6839"/>
                </a:solidFill>
              </a:defRPr>
            </a:lvl5pPr>
            <a:lvl6pPr>
              <a:defRPr sz="2550">
                <a:solidFill>
                  <a:srgbClr val="AF6839"/>
                </a:solidFill>
              </a:defRPr>
            </a:lvl6pPr>
            <a:lvl7pPr>
              <a:defRPr sz="2550">
                <a:solidFill>
                  <a:srgbClr val="AF6839"/>
                </a:solidFill>
              </a:defRPr>
            </a:lvl7pPr>
            <a:lvl8pPr>
              <a:defRPr sz="2550">
                <a:solidFill>
                  <a:srgbClr val="AF6839"/>
                </a:solidFill>
              </a:defRPr>
            </a:lvl8pPr>
            <a:lvl9pPr>
              <a:defRPr sz="25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550">
                <a:solidFill>
                  <a:srgbClr val="AF6839"/>
                </a:solidFill>
              </a:defRPr>
            </a:pPr>
            <a:r>
              <a:rPr sz="2550">
                <a:solidFill>
                  <a:srgbClr val="AF6839"/>
                </a:solidFill>
              </a:rPr>
              <a:t>03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3522555C-7C71-4D63-9689-A27FD8A79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0" y="5410200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>
                <a:solidFill>
                  <a:srgbClr val="F2EADA"/>
                </a:solidFill>
              </a:defRPr>
            </a:defPPr>
            <a:lvl1pPr>
              <a:defRPr sz="2100">
                <a:solidFill>
                  <a:srgbClr val="F2EADA"/>
                </a:solidFill>
              </a:defRPr>
            </a:lvl1pPr>
            <a:lvl2pPr>
              <a:defRPr sz="2100">
                <a:solidFill>
                  <a:srgbClr val="F2EADA"/>
                </a:solidFill>
              </a:defRPr>
            </a:lvl2pPr>
            <a:lvl3pPr>
              <a:defRPr sz="2100">
                <a:solidFill>
                  <a:srgbClr val="F2EADA"/>
                </a:solidFill>
              </a:defRPr>
            </a:lvl3pPr>
            <a:lvl4pPr>
              <a:defRPr sz="2100">
                <a:solidFill>
                  <a:srgbClr val="F2EADA"/>
                </a:solidFill>
              </a:defRPr>
            </a:lvl4pPr>
            <a:lvl5pPr>
              <a:defRPr sz="2100">
                <a:solidFill>
                  <a:srgbClr val="F2EADA"/>
                </a:solidFill>
              </a:defRPr>
            </a:lvl5pPr>
            <a:lvl6pPr>
              <a:defRPr sz="2100">
                <a:solidFill>
                  <a:srgbClr val="F2EADA"/>
                </a:solidFill>
              </a:defRPr>
            </a:lvl6pPr>
            <a:lvl7pPr>
              <a:defRPr sz="2100">
                <a:solidFill>
                  <a:srgbClr val="F2EADA"/>
                </a:solidFill>
              </a:defRPr>
            </a:lvl7pPr>
            <a:lvl8pPr>
              <a:defRPr sz="2100">
                <a:solidFill>
                  <a:srgbClr val="F2EADA"/>
                </a:solidFill>
              </a:defRPr>
            </a:lvl8pPr>
            <a:lvl9pPr>
              <a:defRPr sz="21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00">
                <a:solidFill>
                  <a:srgbClr val="F2EADA"/>
                </a:solidFill>
              </a:defRPr>
            </a:pPr>
            <a:r>
              <a:rPr sz="2100">
                <a:solidFill>
                  <a:srgbClr val="F2EADA"/>
                </a:solidFill>
              </a:rPr>
              <a:t>Spot Plating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DFAD806-BDAB-4499-8492-A9F36ACE8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68925" y="6191250"/>
            <a:ext cx="42862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>
                <a:solidFill>
                  <a:srgbClr val="AF6839"/>
                </a:solidFill>
              </a:defRPr>
            </a:defPPr>
            <a:lvl1pPr>
              <a:defRPr sz="2625">
                <a:solidFill>
                  <a:srgbClr val="AF6839"/>
                </a:solidFill>
              </a:defRPr>
            </a:lvl1pPr>
            <a:lvl2pPr>
              <a:defRPr sz="2625">
                <a:solidFill>
                  <a:srgbClr val="AF6839"/>
                </a:solidFill>
              </a:defRPr>
            </a:lvl2pPr>
            <a:lvl3pPr>
              <a:defRPr sz="2625">
                <a:solidFill>
                  <a:srgbClr val="AF6839"/>
                </a:solidFill>
              </a:defRPr>
            </a:lvl3pPr>
            <a:lvl4pPr>
              <a:defRPr sz="2625">
                <a:solidFill>
                  <a:srgbClr val="AF6839"/>
                </a:solidFill>
              </a:defRPr>
            </a:lvl4pPr>
            <a:lvl5pPr>
              <a:defRPr sz="2625">
                <a:solidFill>
                  <a:srgbClr val="AF6839"/>
                </a:solidFill>
              </a:defRPr>
            </a:lvl5pPr>
            <a:lvl6pPr>
              <a:defRPr sz="2625">
                <a:solidFill>
                  <a:srgbClr val="AF6839"/>
                </a:solidFill>
              </a:defRPr>
            </a:lvl6pPr>
            <a:lvl7pPr>
              <a:defRPr sz="2625">
                <a:solidFill>
                  <a:srgbClr val="AF6839"/>
                </a:solidFill>
              </a:defRPr>
            </a:lvl7pPr>
            <a:lvl8pPr>
              <a:defRPr sz="2625">
                <a:solidFill>
                  <a:srgbClr val="AF6839"/>
                </a:solidFill>
              </a:defRPr>
            </a:lvl8pPr>
            <a:lvl9pPr>
              <a:defRPr sz="2625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625">
                <a:solidFill>
                  <a:srgbClr val="AF6839"/>
                </a:solidFill>
              </a:defRPr>
            </a:pPr>
            <a:r>
              <a:rPr sz="2625">
                <a:solidFill>
                  <a:srgbClr val="AF6839"/>
                </a:solidFill>
              </a:rPr>
              <a:t>↓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45242D9F-A2EF-485D-82A7-8B5E6305D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73550" y="6810375"/>
            <a:ext cx="2571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900F76CA-67C7-4096-9A25-7134C4522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0" y="6953250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>
                <a:solidFill>
                  <a:srgbClr val="AF6839"/>
                </a:solidFill>
              </a:defRPr>
            </a:defPPr>
            <a:lvl1pPr>
              <a:defRPr sz="2550">
                <a:solidFill>
                  <a:srgbClr val="AF6839"/>
                </a:solidFill>
              </a:defRPr>
            </a:lvl1pPr>
            <a:lvl2pPr>
              <a:defRPr sz="2550">
                <a:solidFill>
                  <a:srgbClr val="AF6839"/>
                </a:solidFill>
              </a:defRPr>
            </a:lvl2pPr>
            <a:lvl3pPr>
              <a:defRPr sz="2550">
                <a:solidFill>
                  <a:srgbClr val="AF6839"/>
                </a:solidFill>
              </a:defRPr>
            </a:lvl3pPr>
            <a:lvl4pPr>
              <a:defRPr sz="2550">
                <a:solidFill>
                  <a:srgbClr val="AF6839"/>
                </a:solidFill>
              </a:defRPr>
            </a:lvl4pPr>
            <a:lvl5pPr>
              <a:defRPr sz="2550">
                <a:solidFill>
                  <a:srgbClr val="AF6839"/>
                </a:solidFill>
              </a:defRPr>
            </a:lvl5pPr>
            <a:lvl6pPr>
              <a:defRPr sz="2550">
                <a:solidFill>
                  <a:srgbClr val="AF6839"/>
                </a:solidFill>
              </a:defRPr>
            </a:lvl6pPr>
            <a:lvl7pPr>
              <a:defRPr sz="2550">
                <a:solidFill>
                  <a:srgbClr val="AF6839"/>
                </a:solidFill>
              </a:defRPr>
            </a:lvl7pPr>
            <a:lvl8pPr>
              <a:defRPr sz="2550">
                <a:solidFill>
                  <a:srgbClr val="AF6839"/>
                </a:solidFill>
              </a:defRPr>
            </a:lvl8pPr>
            <a:lvl9pPr>
              <a:defRPr sz="25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550">
                <a:solidFill>
                  <a:srgbClr val="AF6839"/>
                </a:solidFill>
              </a:defRPr>
            </a:pPr>
            <a:r>
              <a:rPr sz="2550">
                <a:solidFill>
                  <a:srgbClr val="AF6839"/>
                </a:solidFill>
              </a:rPr>
              <a:t>04</a:t>
            </a:r>
          </a:p>
        </p:txBody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7856E585-072A-4494-BA31-AC757DD93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0" y="7458075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>
                <a:solidFill>
                  <a:srgbClr val="F2EADA"/>
                </a:solidFill>
              </a:defRPr>
            </a:defPPr>
            <a:lvl1pPr>
              <a:defRPr sz="2100">
                <a:solidFill>
                  <a:srgbClr val="F2EADA"/>
                </a:solidFill>
              </a:defRPr>
            </a:lvl1pPr>
            <a:lvl2pPr>
              <a:defRPr sz="2100">
                <a:solidFill>
                  <a:srgbClr val="F2EADA"/>
                </a:solidFill>
              </a:defRPr>
            </a:lvl2pPr>
            <a:lvl3pPr>
              <a:defRPr sz="2100">
                <a:solidFill>
                  <a:srgbClr val="F2EADA"/>
                </a:solidFill>
              </a:defRPr>
            </a:lvl3pPr>
            <a:lvl4pPr>
              <a:defRPr sz="2100">
                <a:solidFill>
                  <a:srgbClr val="F2EADA"/>
                </a:solidFill>
              </a:defRPr>
            </a:lvl4pPr>
            <a:lvl5pPr>
              <a:defRPr sz="2100">
                <a:solidFill>
                  <a:srgbClr val="F2EADA"/>
                </a:solidFill>
              </a:defRPr>
            </a:lvl5pPr>
            <a:lvl6pPr>
              <a:defRPr sz="2100">
                <a:solidFill>
                  <a:srgbClr val="F2EADA"/>
                </a:solidFill>
              </a:defRPr>
            </a:lvl6pPr>
            <a:lvl7pPr>
              <a:defRPr sz="2100">
                <a:solidFill>
                  <a:srgbClr val="F2EADA"/>
                </a:solidFill>
              </a:defRPr>
            </a:lvl7pPr>
            <a:lvl8pPr>
              <a:defRPr sz="2100">
                <a:solidFill>
                  <a:srgbClr val="F2EADA"/>
                </a:solidFill>
              </a:defRPr>
            </a:lvl8pPr>
            <a:lvl9pPr>
              <a:defRPr sz="21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00">
                <a:solidFill>
                  <a:srgbClr val="F2EADA"/>
                </a:solidFill>
              </a:defRPr>
            </a:pPr>
            <a:r>
              <a:rPr sz="2100">
                <a:solidFill>
                  <a:srgbClr val="F2EADA"/>
                </a:solidFill>
              </a:rPr>
              <a:t>Cutting</a:t>
            </a:r>
          </a:p>
        </p:txBody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78D75624-DCE0-4ABA-B1D2-033A89426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49700" y="7296150"/>
            <a:ext cx="33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>
                <a:solidFill>
                  <a:srgbClr val="AF6839"/>
                </a:solidFill>
              </a:defRPr>
            </a:defPPr>
            <a:lvl1pPr>
              <a:defRPr sz="2625">
                <a:solidFill>
                  <a:srgbClr val="AF6839"/>
                </a:solidFill>
              </a:defRPr>
            </a:lvl1pPr>
            <a:lvl2pPr>
              <a:defRPr sz="2625">
                <a:solidFill>
                  <a:srgbClr val="AF6839"/>
                </a:solidFill>
              </a:defRPr>
            </a:lvl2pPr>
            <a:lvl3pPr>
              <a:defRPr sz="2625">
                <a:solidFill>
                  <a:srgbClr val="AF6839"/>
                </a:solidFill>
              </a:defRPr>
            </a:lvl3pPr>
            <a:lvl4pPr>
              <a:defRPr sz="2625">
                <a:solidFill>
                  <a:srgbClr val="AF6839"/>
                </a:solidFill>
              </a:defRPr>
            </a:lvl4pPr>
            <a:lvl5pPr>
              <a:defRPr sz="2625">
                <a:solidFill>
                  <a:srgbClr val="AF6839"/>
                </a:solidFill>
              </a:defRPr>
            </a:lvl5pPr>
            <a:lvl6pPr>
              <a:defRPr sz="2625">
                <a:solidFill>
                  <a:srgbClr val="AF6839"/>
                </a:solidFill>
              </a:defRPr>
            </a:lvl6pPr>
            <a:lvl7pPr>
              <a:defRPr sz="2625">
                <a:solidFill>
                  <a:srgbClr val="AF6839"/>
                </a:solidFill>
              </a:defRPr>
            </a:lvl7pPr>
            <a:lvl8pPr>
              <a:defRPr sz="2625">
                <a:solidFill>
                  <a:srgbClr val="AF6839"/>
                </a:solidFill>
              </a:defRPr>
            </a:lvl8pPr>
            <a:lvl9pPr>
              <a:defRPr sz="2625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625">
                <a:solidFill>
                  <a:srgbClr val="AF6839"/>
                </a:solidFill>
              </a:defRPr>
            </a:pPr>
            <a:r>
              <a:rPr sz="2625">
                <a:solidFill>
                  <a:srgbClr val="AF6839"/>
                </a:solidFill>
              </a:rPr>
              <a:t>←</a:t>
            </a:r>
          </a:p>
        </p:txBody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F1BDCD28-A674-4C4C-BC2B-F6F02D69B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20800" y="6810375"/>
            <a:ext cx="2571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FB99969E-6757-465D-98CD-126A0A706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6953250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>
                <a:solidFill>
                  <a:srgbClr val="AF6839"/>
                </a:solidFill>
              </a:defRPr>
            </a:defPPr>
            <a:lvl1pPr>
              <a:defRPr sz="2550">
                <a:solidFill>
                  <a:srgbClr val="AF6839"/>
                </a:solidFill>
              </a:defRPr>
            </a:lvl1pPr>
            <a:lvl2pPr>
              <a:defRPr sz="2550">
                <a:solidFill>
                  <a:srgbClr val="AF6839"/>
                </a:solidFill>
              </a:defRPr>
            </a:lvl2pPr>
            <a:lvl3pPr>
              <a:defRPr sz="2550">
                <a:solidFill>
                  <a:srgbClr val="AF6839"/>
                </a:solidFill>
              </a:defRPr>
            </a:lvl3pPr>
            <a:lvl4pPr>
              <a:defRPr sz="2550">
                <a:solidFill>
                  <a:srgbClr val="AF6839"/>
                </a:solidFill>
              </a:defRPr>
            </a:lvl4pPr>
            <a:lvl5pPr>
              <a:defRPr sz="2550">
                <a:solidFill>
                  <a:srgbClr val="AF6839"/>
                </a:solidFill>
              </a:defRPr>
            </a:lvl5pPr>
            <a:lvl6pPr>
              <a:defRPr sz="2550">
                <a:solidFill>
                  <a:srgbClr val="AF6839"/>
                </a:solidFill>
              </a:defRPr>
            </a:lvl6pPr>
            <a:lvl7pPr>
              <a:defRPr sz="2550">
                <a:solidFill>
                  <a:srgbClr val="AF6839"/>
                </a:solidFill>
              </a:defRPr>
            </a:lvl7pPr>
            <a:lvl8pPr>
              <a:defRPr sz="2550">
                <a:solidFill>
                  <a:srgbClr val="AF6839"/>
                </a:solidFill>
              </a:defRPr>
            </a:lvl8pPr>
            <a:lvl9pPr>
              <a:defRPr sz="25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550">
                <a:solidFill>
                  <a:srgbClr val="AF6839"/>
                </a:solidFill>
              </a:defRPr>
            </a:pPr>
            <a:r>
              <a:rPr sz="2550">
                <a:solidFill>
                  <a:srgbClr val="AF6839"/>
                </a:solidFill>
              </a:rPr>
              <a:t>05</a:t>
            </a:r>
          </a:p>
        </p:txBody>
      </p:sp>
      <p:sp>
        <p:nvSp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5714504D-7ECE-4335-B072-34F06C54D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92250" y="7458075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>
                <a:solidFill>
                  <a:srgbClr val="F2EADA"/>
                </a:solidFill>
              </a:defRPr>
            </a:defPPr>
            <a:lvl1pPr>
              <a:defRPr sz="2100">
                <a:solidFill>
                  <a:srgbClr val="F2EADA"/>
                </a:solidFill>
              </a:defRPr>
            </a:lvl1pPr>
            <a:lvl2pPr>
              <a:defRPr sz="2100">
                <a:solidFill>
                  <a:srgbClr val="F2EADA"/>
                </a:solidFill>
              </a:defRPr>
            </a:lvl2pPr>
            <a:lvl3pPr>
              <a:defRPr sz="2100">
                <a:solidFill>
                  <a:srgbClr val="F2EADA"/>
                </a:solidFill>
              </a:defRPr>
            </a:lvl3pPr>
            <a:lvl4pPr>
              <a:defRPr sz="2100">
                <a:solidFill>
                  <a:srgbClr val="F2EADA"/>
                </a:solidFill>
              </a:defRPr>
            </a:lvl4pPr>
            <a:lvl5pPr>
              <a:defRPr sz="2100">
                <a:solidFill>
                  <a:srgbClr val="F2EADA"/>
                </a:solidFill>
              </a:defRPr>
            </a:lvl5pPr>
            <a:lvl6pPr>
              <a:defRPr sz="2100">
                <a:solidFill>
                  <a:srgbClr val="F2EADA"/>
                </a:solidFill>
              </a:defRPr>
            </a:lvl6pPr>
            <a:lvl7pPr>
              <a:defRPr sz="2100">
                <a:solidFill>
                  <a:srgbClr val="F2EADA"/>
                </a:solidFill>
              </a:defRPr>
            </a:lvl7pPr>
            <a:lvl8pPr>
              <a:defRPr sz="2100">
                <a:solidFill>
                  <a:srgbClr val="F2EADA"/>
                </a:solidFill>
              </a:defRPr>
            </a:lvl8pPr>
            <a:lvl9pPr>
              <a:defRPr sz="21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00">
                <a:solidFill>
                  <a:srgbClr val="F2EADA"/>
                </a:solidFill>
              </a:defRPr>
            </a:pPr>
            <a:r>
              <a:rPr sz="2100">
                <a:solidFill>
                  <a:srgbClr val="F2EADA"/>
                </a:solidFill>
              </a:rPr>
              <a:t>Inspection &amp; Packing</a:t>
            </a:r>
          </a:p>
        </p:txBody>
      </p:sp>
      <p:sp>
        <p:nvSpPr>
          <p:cNvPr id="52" name="">
            <a:extLst xmlns:a="http://schemas.openxmlformats.org/drawingml/2006/main">
              <a:ext uri="{FF2B5EF4-FFF2-40B4-BE49-F238E27FC236}">
                <a16:creationId xmlns:a16="http://schemas.microsoft.com/office/drawing/2014/main" id="{0E5A0CAD-024A-436C-AF4C-4D456A495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7296150"/>
            <a:ext cx="33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625">
                <a:solidFill>
                  <a:srgbClr val="AF6839"/>
                </a:solidFill>
              </a:defRPr>
            </a:defPPr>
            <a:lvl1pPr>
              <a:defRPr sz="2625">
                <a:solidFill>
                  <a:srgbClr val="AF6839"/>
                </a:solidFill>
              </a:defRPr>
            </a:lvl1pPr>
            <a:lvl2pPr>
              <a:defRPr sz="2625">
                <a:solidFill>
                  <a:srgbClr val="AF6839"/>
                </a:solidFill>
              </a:defRPr>
            </a:lvl2pPr>
            <a:lvl3pPr>
              <a:defRPr sz="2625">
                <a:solidFill>
                  <a:srgbClr val="AF6839"/>
                </a:solidFill>
              </a:defRPr>
            </a:lvl3pPr>
            <a:lvl4pPr>
              <a:defRPr sz="2625">
                <a:solidFill>
                  <a:srgbClr val="AF6839"/>
                </a:solidFill>
              </a:defRPr>
            </a:lvl4pPr>
            <a:lvl5pPr>
              <a:defRPr sz="2625">
                <a:solidFill>
                  <a:srgbClr val="AF6839"/>
                </a:solidFill>
              </a:defRPr>
            </a:lvl5pPr>
            <a:lvl6pPr>
              <a:defRPr sz="2625">
                <a:solidFill>
                  <a:srgbClr val="AF6839"/>
                </a:solidFill>
              </a:defRPr>
            </a:lvl6pPr>
            <a:lvl7pPr>
              <a:defRPr sz="2625">
                <a:solidFill>
                  <a:srgbClr val="AF6839"/>
                </a:solidFill>
              </a:defRPr>
            </a:lvl7pPr>
            <a:lvl8pPr>
              <a:defRPr sz="2625">
                <a:solidFill>
                  <a:srgbClr val="AF6839"/>
                </a:solidFill>
              </a:defRPr>
            </a:lvl8pPr>
            <a:lvl9pPr>
              <a:defRPr sz="2625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625">
                <a:solidFill>
                  <a:srgbClr val="AF6839"/>
                </a:solidFill>
              </a:defRPr>
            </a:pPr>
            <a:r>
              <a:rPr sz="2625">
                <a:solidFill>
                  <a:srgbClr val="AF6839"/>
                </a:solidFill>
              </a:rPr>
              <a:t>←</a:t>
            </a:r>
          </a:p>
        </p:txBody>
      </p:sp>
      <p:sp>
        <p:nvSpPr>
          <p:cNvPr id="53" name="">
            <a:extLst xmlns:a="http://schemas.openxmlformats.org/drawingml/2006/main">
              <a:ext uri="{FF2B5EF4-FFF2-40B4-BE49-F238E27FC236}">
                <a16:creationId xmlns:a16="http://schemas.microsoft.com/office/drawing/2014/main" id="{3FCDD268-52CA-4036-B720-BEBD582FE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810375"/>
            <a:ext cx="25717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D141C"/>
          </a:solidFill>
          <a:ln xmlns:a="http://schemas.openxmlformats.org/drawingml/2006/main" w="9525">
            <a:solidFill>
              <a:srgbClr val="DCCDB6"/>
            </a:solidFill>
            <a:prstDash val="solid"/>
          </a:ln>
        </p:spPr>
      </p:sp>
      <p:sp>
        <p:nvSp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72B1DF12-2462-4AD4-B90F-6F436B01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953250"/>
            <a:ext cx="219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>
                <a:solidFill>
                  <a:srgbClr val="AF6839"/>
                </a:solidFill>
              </a:defRPr>
            </a:defPPr>
            <a:lvl1pPr>
              <a:defRPr sz="2550">
                <a:solidFill>
                  <a:srgbClr val="AF6839"/>
                </a:solidFill>
              </a:defRPr>
            </a:lvl1pPr>
            <a:lvl2pPr>
              <a:defRPr sz="2550">
                <a:solidFill>
                  <a:srgbClr val="AF6839"/>
                </a:solidFill>
              </a:defRPr>
            </a:lvl2pPr>
            <a:lvl3pPr>
              <a:defRPr sz="2550">
                <a:solidFill>
                  <a:srgbClr val="AF6839"/>
                </a:solidFill>
              </a:defRPr>
            </a:lvl3pPr>
            <a:lvl4pPr>
              <a:defRPr sz="2550">
                <a:solidFill>
                  <a:srgbClr val="AF6839"/>
                </a:solidFill>
              </a:defRPr>
            </a:lvl4pPr>
            <a:lvl5pPr>
              <a:defRPr sz="2550">
                <a:solidFill>
                  <a:srgbClr val="AF6839"/>
                </a:solidFill>
              </a:defRPr>
            </a:lvl5pPr>
            <a:lvl6pPr>
              <a:defRPr sz="2550">
                <a:solidFill>
                  <a:srgbClr val="AF6839"/>
                </a:solidFill>
              </a:defRPr>
            </a:lvl6pPr>
            <a:lvl7pPr>
              <a:defRPr sz="2550">
                <a:solidFill>
                  <a:srgbClr val="AF6839"/>
                </a:solidFill>
              </a:defRPr>
            </a:lvl7pPr>
            <a:lvl8pPr>
              <a:defRPr sz="2550">
                <a:solidFill>
                  <a:srgbClr val="AF6839"/>
                </a:solidFill>
              </a:defRPr>
            </a:lvl8pPr>
            <a:lvl9pPr>
              <a:defRPr sz="2550">
                <a:solidFill>
                  <a:srgbClr val="AF6839"/>
                </a:solidFill>
              </a:defRPr>
            </a:lvl9pPr>
          </a:lstStyle>
          <a:p xmlns:a="http://schemas.openxmlformats.org/drawingml/2006/main">
            <a:pPr>
              <a:defRPr sz="2550">
                <a:solidFill>
                  <a:srgbClr val="AF6839"/>
                </a:solidFill>
              </a:defRPr>
            </a:pPr>
            <a:r>
              <a:rPr sz="2550">
                <a:solidFill>
                  <a:srgbClr val="AF6839"/>
                </a:solidFill>
              </a:rPr>
              <a:t>06</a:t>
            </a:r>
          </a:p>
        </p:txBody>
      </p:sp>
      <p:sp>
        <p:nvSpPr>
          <p:cNvPr id="55" name="">
            <a:extLst xmlns:a="http://schemas.openxmlformats.org/drawingml/2006/main">
              <a:ext uri="{FF2B5EF4-FFF2-40B4-BE49-F238E27FC236}">
                <a16:creationId xmlns:a16="http://schemas.microsoft.com/office/drawing/2014/main" id="{EE4D29AA-1DD1-4F17-8DAD-0BDF64F0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7458075"/>
            <a:ext cx="22383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>
                <a:solidFill>
                  <a:srgbClr val="F2EADA"/>
                </a:solidFill>
              </a:defRPr>
            </a:defPPr>
            <a:lvl1pPr>
              <a:defRPr sz="2100">
                <a:solidFill>
                  <a:srgbClr val="F2EADA"/>
                </a:solidFill>
              </a:defRPr>
            </a:lvl1pPr>
            <a:lvl2pPr>
              <a:defRPr sz="2100">
                <a:solidFill>
                  <a:srgbClr val="F2EADA"/>
                </a:solidFill>
              </a:defRPr>
            </a:lvl2pPr>
            <a:lvl3pPr>
              <a:defRPr sz="2100">
                <a:solidFill>
                  <a:srgbClr val="F2EADA"/>
                </a:solidFill>
              </a:defRPr>
            </a:lvl3pPr>
            <a:lvl4pPr>
              <a:defRPr sz="2100">
                <a:solidFill>
                  <a:srgbClr val="F2EADA"/>
                </a:solidFill>
              </a:defRPr>
            </a:lvl4pPr>
            <a:lvl5pPr>
              <a:defRPr sz="2100">
                <a:solidFill>
                  <a:srgbClr val="F2EADA"/>
                </a:solidFill>
              </a:defRPr>
            </a:lvl5pPr>
            <a:lvl6pPr>
              <a:defRPr sz="2100">
                <a:solidFill>
                  <a:srgbClr val="F2EADA"/>
                </a:solidFill>
              </a:defRPr>
            </a:lvl6pPr>
            <a:lvl7pPr>
              <a:defRPr sz="2100">
                <a:solidFill>
                  <a:srgbClr val="F2EADA"/>
                </a:solidFill>
              </a:defRPr>
            </a:lvl7pPr>
            <a:lvl8pPr>
              <a:defRPr sz="2100">
                <a:solidFill>
                  <a:srgbClr val="F2EADA"/>
                </a:solidFill>
              </a:defRPr>
            </a:lvl8pPr>
            <a:lvl9pPr>
              <a:defRPr sz="2100">
                <a:solidFill>
                  <a:srgbClr val="F2EADA"/>
                </a:solidFill>
              </a:defRPr>
            </a:lvl9pPr>
          </a:lstStyle>
          <a:p xmlns:a="http://schemas.openxmlformats.org/drawingml/2006/main">
            <a:pPr>
              <a:defRPr sz="2100">
                <a:solidFill>
                  <a:srgbClr val="F2EADA"/>
                </a:solidFill>
              </a:defRPr>
            </a:pPr>
            <a:r>
              <a:rPr sz="2100">
                <a:solidFill>
                  <a:srgbClr val="F2EADA"/>
                </a:solidFill>
              </a:rPr>
              <a:t>Shipping</a:t>
            </a:r>
          </a:p>
        </p:txBody>
      </p:sp>
      <p:sp>
        <p:nvSpPr>
          <p:cNvPr id="56" name="">
            <a:extLst xmlns:a="http://schemas.openxmlformats.org/drawingml/2006/main">
              <a:ext uri="{FF2B5EF4-FFF2-40B4-BE49-F238E27FC236}">
                <a16:creationId xmlns:a16="http://schemas.microsoft.com/office/drawing/2014/main" id="{51AFC454-0241-412F-B4B9-D683C193B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7100" y="8810625"/>
            <a:ext cx="8458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>
                <a:solidFill>
                  <a:srgbClr val="675C4B"/>
                </a:solidFill>
              </a:defRPr>
            </a:defPPr>
            <a:lvl1pPr>
              <a:defRPr sz="1950">
                <a:solidFill>
                  <a:srgbClr val="675C4B"/>
                </a:solidFill>
              </a:defRPr>
            </a:lvl1pPr>
            <a:lvl2pPr>
              <a:defRPr sz="1950">
                <a:solidFill>
                  <a:srgbClr val="675C4B"/>
                </a:solidFill>
              </a:defRPr>
            </a:lvl2pPr>
            <a:lvl3pPr>
              <a:defRPr sz="1950">
                <a:solidFill>
                  <a:srgbClr val="675C4B"/>
                </a:solidFill>
              </a:defRPr>
            </a:lvl3pPr>
            <a:lvl4pPr>
              <a:defRPr sz="1950">
                <a:solidFill>
                  <a:srgbClr val="675C4B"/>
                </a:solidFill>
              </a:defRPr>
            </a:lvl4pPr>
            <a:lvl5pPr>
              <a:defRPr sz="1950">
                <a:solidFill>
                  <a:srgbClr val="675C4B"/>
                </a:solidFill>
              </a:defRPr>
            </a:lvl5pPr>
            <a:lvl6pPr>
              <a:defRPr sz="1950">
                <a:solidFill>
                  <a:srgbClr val="675C4B"/>
                </a:solidFill>
              </a:defRPr>
            </a:lvl6pPr>
            <a:lvl7pPr>
              <a:defRPr sz="1950">
                <a:solidFill>
                  <a:srgbClr val="675C4B"/>
                </a:solidFill>
              </a:defRPr>
            </a:lvl7pPr>
            <a:lvl8pPr>
              <a:defRPr sz="1950">
                <a:solidFill>
                  <a:srgbClr val="675C4B"/>
                </a:solidFill>
              </a:defRPr>
            </a:lvl8pPr>
            <a:lvl9pPr>
              <a:defRPr sz="1950">
                <a:solidFill>
                  <a:srgbClr val="675C4B"/>
                </a:solidFill>
              </a:defRPr>
            </a:lvl9pPr>
          </a:lstStyle>
          <a:p xmlns:a="http://schemas.openxmlformats.org/drawingml/2006/main">
            <a:pPr>
              <a:defRPr sz="1950">
                <a:solidFill>
                  <a:srgbClr val="675C4B"/>
                </a:solidFill>
              </a:defRPr>
            </a:pPr>
            <a:r>
              <a:rPr sz="1950">
                <a:solidFill>
                  <a:srgbClr val="675C4B"/>
                </a:solidFill>
              </a:rPr>
              <a:t>Cutting produces individual frames. Inspection, protective packing and shipping complete the route.</a:t>
            </a:r>
          </a:p>
        </p:txBody>
      </p:sp>
      <p:sp>
        <p:nvSpPr>
          <p:cNvPr id="57" name="">
            <a:extLst xmlns:a="http://schemas.openxmlformats.org/drawingml/2006/main">
              <a:ext uri="{FF2B5EF4-FFF2-40B4-BE49-F238E27FC236}">
                <a16:creationId xmlns:a16="http://schemas.microsoft.com/office/drawing/2014/main" id="{C0399AF8-E265-46DF-BEAC-89E7C9CF8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10668000"/>
            <a:ext cx="188785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>
                <a:solidFill>
                  <a:srgbClr val="675C4B"/>
                </a:solidFill>
              </a:defRPr>
            </a:defPPr>
            <a:lvl1pPr>
              <a:defRPr sz="1725">
                <a:solidFill>
                  <a:srgbClr val="675C4B"/>
                </a:solidFill>
              </a:defRPr>
            </a:lvl1pPr>
            <a:lvl2pPr>
              <a:defRPr sz="1725">
                <a:solidFill>
                  <a:srgbClr val="675C4B"/>
                </a:solidFill>
              </a:defRPr>
            </a:lvl2pPr>
            <a:lvl3pPr>
              <a:defRPr sz="1725">
                <a:solidFill>
                  <a:srgbClr val="675C4B"/>
                </a:solidFill>
              </a:defRPr>
            </a:lvl3pPr>
            <a:lvl4pPr>
              <a:defRPr sz="1725">
                <a:solidFill>
                  <a:srgbClr val="675C4B"/>
                </a:solidFill>
              </a:defRPr>
            </a:lvl4pPr>
            <a:lvl5pPr>
              <a:defRPr sz="1725">
                <a:solidFill>
                  <a:srgbClr val="675C4B"/>
                </a:solidFill>
              </a:defRPr>
            </a:lvl5pPr>
            <a:lvl6pPr>
              <a:defRPr sz="1725">
                <a:solidFill>
                  <a:srgbClr val="675C4B"/>
                </a:solidFill>
              </a:defRPr>
            </a:lvl6pPr>
            <a:lvl7pPr>
              <a:defRPr sz="1725">
                <a:solidFill>
                  <a:srgbClr val="675C4B"/>
                </a:solidFill>
              </a:defRPr>
            </a:lvl7pPr>
            <a:lvl8pPr>
              <a:defRPr sz="1725">
                <a:solidFill>
                  <a:srgbClr val="675C4B"/>
                </a:solidFill>
              </a:defRPr>
            </a:lvl8pPr>
            <a:lvl9pPr>
              <a:defRPr sz="1725">
                <a:solidFill>
                  <a:srgbClr val="675C4B"/>
                </a:solidFill>
              </a:defRPr>
            </a:lvl9pPr>
          </a:lstStyle>
          <a:p xmlns:a="http://schemas.openxmlformats.org/drawingml/2006/main">
            <a:pPr>
              <a:defRPr sz="1725">
                <a:solidFill>
                  <a:srgbClr val="675C4B"/>
                </a:solidFill>
              </a:defRPr>
            </a:pPr>
            <a:r>
              <a:rPr sz="1725">
                <a:solidFill>
                  <a:srgbClr val="675C4B"/>
                </a:solidFill>
              </a:rPr>
              <a:t>Process sequence reproduced from the supplied reference image.</a:t>
            </a:r>
          </a:p>
        </p:txBody>
      </p:sp>
      <p:sp>
        <p:nvSpPr>
          <p:cNvPr id="59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7</ns6:t>
            </ns6:r>
          </ns6:p>
        </p:txBody>
      </p:sp>
    </p:spTree>
    <p:extLst>
      <p:ext uri="{BB962C8B-B14F-4D97-AF65-F5344CB8AC3E}">
        <p14:creationId xmlns:p14="http://schemas.microsoft.com/office/powerpoint/2010/main" val="156951769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2EAD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7643E3-EFAD-49A3-9887-AA856F52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619125"/>
            <a:ext cx="188785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800">
                <a:solidFill>
                  <a:srgbClr val="0D141C"/>
                </a:solidFill>
              </a:defRPr>
            </a:defPPr>
            <a:lvl1pPr>
              <a:defRPr sz="4800">
                <a:solidFill>
                  <a:srgbClr val="0D141C"/>
                </a:solidFill>
              </a:defRPr>
            </a:lvl1pPr>
            <a:lvl2pPr>
              <a:defRPr sz="4800">
                <a:solidFill>
                  <a:srgbClr val="0D141C"/>
                </a:solidFill>
              </a:defRPr>
            </a:lvl2pPr>
            <a:lvl3pPr>
              <a:defRPr sz="4800">
                <a:solidFill>
                  <a:srgbClr val="0D141C"/>
                </a:solidFill>
              </a:defRPr>
            </a:lvl3pPr>
            <a:lvl4pPr>
              <a:defRPr sz="4800">
                <a:solidFill>
                  <a:srgbClr val="0D141C"/>
                </a:solidFill>
              </a:defRPr>
            </a:lvl4pPr>
            <a:lvl5pPr>
              <a:defRPr sz="4800">
                <a:solidFill>
                  <a:srgbClr val="0D141C"/>
                </a:solidFill>
              </a:defRPr>
            </a:lvl5pPr>
            <a:lvl6pPr>
              <a:defRPr sz="4800">
                <a:solidFill>
                  <a:srgbClr val="0D141C"/>
                </a:solidFill>
              </a:defRPr>
            </a:lvl6pPr>
            <a:lvl7pPr>
              <a:defRPr sz="4800">
                <a:solidFill>
                  <a:srgbClr val="0D141C"/>
                </a:solidFill>
              </a:defRPr>
            </a:lvl7pPr>
            <a:lvl8pPr>
              <a:defRPr sz="4800">
                <a:solidFill>
                  <a:srgbClr val="0D141C"/>
                </a:solidFill>
              </a:defRPr>
            </a:lvl8pPr>
            <a:lvl9pPr>
              <a:defRPr sz="4800">
                <a:solidFill>
                  <a:srgbClr val="0D141C"/>
                </a:solidFill>
              </a:defRPr>
            </a:lvl9pPr>
          </a:lstStyle>
          <a:p xmlns:a="http://schemas.openxmlformats.org/drawingml/2006/main">
            <a:pPr>
              <a:defRPr sz="4800">
                <a:solidFill>
                  <a:srgbClr val="0D141C"/>
                </a:solidFill>
              </a:defRPr>
            </a:pPr>
            <a:r>
              <a:rPr sz="4800">
                <a:solidFill>
                  <a:srgbClr val="0D141C"/>
                </a:solidFill>
              </a:rPr>
              <a:t>Typical Manufacturing Processes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BC1D42-900D-4679-B7C9-AD1CA729B6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b69920eb604a24"/>
          <a:stretch xmlns:a="http://schemas.openxmlformats.org/drawingml/2006/main"/>
        </p:blipFill>
        <p:spPr>
          <a:xfrm xmlns:a="http://schemas.openxmlformats.org/drawingml/2006/main">
            <a:off x="971550" y="1905000"/>
            <a:ext cx="8191174" cy="9429750"/>
          </a:xfrm>
          <a:prstGeom xmlns:a="http://schemas.openxmlformats.org/drawingml/2006/main" prst="rect">
            <a:avLst/>
          </a:prstGeom>
        </p:spPr>
      </p:pic>
      <p:pic>
        <p:nvPicPr>
          <p:cNvPr id="100" name="Custom lead frame applications" descr="User-supplied custom lead-frame applications image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IdApplicationsImage"/>
          <a:stretch xmlns:a="http://schemas.openxmlformats.org/drawingml/2006/main"/>
        </p:blipFill>
        <p:spPr>
          <a:xfrm xmlns:a="http://schemas.openxmlformats.org/drawingml/2006/main">
            <a:off x="9658350" y="2797969"/>
            <a:ext cx="10191750" cy="7643812"/>
          </a:xfrm>
          <a:prstGeom xmlns:a="http://schemas.openxmlformats.org/drawingml/2006/main" prst="rect">
            <a:avLst/>
          </a:prstGeom>
        </p:spPr>
      </p:pic>
      <p:sp>
        <p:nvSpPr>
          <p:cNvPr id="101" name="Sequential slide number"/>
          <p:cNvSpPr/>
          <p:nvPr/>
        </p:nvSpPr>
        <p:spPr>
          <ns0:xfrm xmlns:ns0="http://schemas.openxmlformats.org/drawingml/2006/main">
            <ns0:off x="19240500" y="11430000"/>
            <ns0:ext cx="762000" cy="238125"/>
          </ns0:xfrm>
          <ns1:noFill xmlns:ns1="http://schemas.openxmlformats.org/drawingml/2006/main"/>
          <ns2:prstGeom xmlns:ns2="http://schemas.openxmlformats.org/drawingml/2006/main" prst="rect">
            <ns2:avLst/>
          </ns2:prstGeom>
          <ns3:ln xmlns:ns3="http://schemas.openxmlformats.org/drawingml/2006/main" w="0">
            <ns3:noFill/>
          </ns3:ln>
        </p:spPr>
        <p:txBody>
          <ns4:bodyPr xmlns:ns4="http://schemas.openxmlformats.org/drawingml/2006/main" lIns="0" rIns="0" tIns="0" bIns="0"/>
          <ns5:lstStyle xmlns:ns5="http://schemas.openxmlformats.org/drawingml/2006/main"/>
          <ns6:p xmlns:ns6="http://schemas.openxmlformats.org/drawingml/2006/main">
            <ns6:pPr algn="r"/>
            <ns6:r>
              <ns6:rPr sz="1500">
                <ns6:solidFill>
                  <ns6:srgbClr val="AF6839"/>
                </ns6:solidFill>
                <ns6:latin typeface="Arial"/>
              </ns6:rPr>
              <ns6:t>8</ns6:t>
            </ns6:r>
          </ns6:p>
        </p:txBody>
      </p:sp>
    </p:spTree>
    <p:extLst>
      <p:ext uri="{BB962C8B-B14F-4D97-AF65-F5344CB8AC3E}">
        <p14:creationId xmlns:p14="http://schemas.microsoft.com/office/powerpoint/2010/main" val="8124430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2026-10-25T11:36:09.2770000Z</dcterms:created>
  <dcterms:modified xsi:type="dcterms:W3CDTF">2026-10-25T11:36:09.2770000Z</dcterms:modified>
</coreProperties>
</file>